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6E447B-CBAD-418D-ACDF-59730B948DC3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708793-125A-4B07-A0B1-A272FAC654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272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208;&#160;&#208;&#158;&#208;&#145;&#208;&#158;&#208;&#152;\&#208;&#159;&#208;&#190;&#208;&#179;&#208;&#184;&#208;&#177;&#209;&#136;&#208;&#184;&#208;&#185;%20&#208;&#160;&#208;&#158;&#208;&#145;&#208;&#158;&#208;&#152;\www.roboi.ru_legislation_dkppmnds.html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55000" lnSpcReduction="20000"/>
          </a:bodyPr>
          <a:lstStyle/>
          <a:p>
            <a:pPr>
              <a:defRPr/>
            </a:pPr>
            <a:r>
              <a:rPr lang="ru-RU" dirty="0" smtClean="0"/>
              <a:t> </a:t>
            </a:r>
            <a:endParaRPr lang="ru-RU" b="1" dirty="0" smtClean="0"/>
          </a:p>
          <a:p>
            <a:pPr>
              <a:defRPr/>
            </a:pPr>
            <a:r>
              <a:rPr lang="ru-RU" dirty="0" smtClean="0"/>
              <a:t> В Федеральном законе «Об образовании в РФ» № 273-ФЗ от 29.12.12 впервые закреплены положения об инклюзивном, то есть совместном, обучении и воспитании детей с ограниченными возможностями здоровья.  </a:t>
            </a:r>
            <a:br>
              <a:rPr lang="ru-RU" dirty="0" smtClean="0"/>
            </a:br>
            <a:r>
              <a:rPr lang="ru-RU" dirty="0" smtClean="0"/>
              <a:t>В законе  закреплено и  понятие </a:t>
            </a:r>
            <a:r>
              <a:rPr lang="ru-RU" b="1" dirty="0" smtClean="0"/>
              <a:t>обучающегося с ограниченными возможностями здоровья </a:t>
            </a:r>
            <a:r>
              <a:rPr lang="ru-RU" dirty="0" smtClean="0"/>
              <a:t>(ОВЗ). Это «физическое лицо, имеющее недостатки в физическом и (или) психологическом развитии, подтвержденные </a:t>
            </a:r>
            <a:r>
              <a:rPr lang="ru-RU" dirty="0" err="1" smtClean="0"/>
              <a:t>психолого-медико-педагогической</a:t>
            </a:r>
            <a:r>
              <a:rPr lang="ru-RU" dirty="0" smtClean="0"/>
              <a:t> комиссией и препятствующие получению образования без создания специальных условий»</a:t>
            </a:r>
            <a:r>
              <a:rPr lang="ru-RU" dirty="0" smtClean="0">
                <a:hlinkClick r:id="rId3" action="ppaction://hlinkfile"/>
              </a:rPr>
              <a:t> </a:t>
            </a:r>
            <a:r>
              <a:rPr lang="ru-RU" dirty="0" smtClean="0"/>
              <a:t>. </a:t>
            </a:r>
          </a:p>
          <a:p>
            <a:pPr>
              <a:defRPr/>
            </a:pPr>
            <a:r>
              <a:rPr lang="ru-RU" dirty="0" smtClean="0"/>
              <a:t>–</a:t>
            </a:r>
            <a:r>
              <a:rPr lang="ru-RU" b="1" dirty="0" smtClean="0"/>
              <a:t>Инклюзивное образование</a:t>
            </a:r>
            <a:r>
              <a:rPr lang="ru-RU" i="1" dirty="0" smtClean="0"/>
              <a:t> - обеспечение равного доступа к образованию для всех обучающихся с учетом разнообразия особых образовательных потребностей и индивидуальных возможностей</a:t>
            </a:r>
            <a:r>
              <a:rPr lang="ru-RU" dirty="0" smtClean="0"/>
              <a:t>.</a:t>
            </a:r>
          </a:p>
          <a:p>
            <a:pPr>
              <a:defRPr/>
            </a:pPr>
            <a:r>
              <a:rPr lang="ru-RU" dirty="0" smtClean="0"/>
              <a:t>В законе содержится </a:t>
            </a:r>
            <a:r>
              <a:rPr lang="ru-RU" b="1" dirty="0" smtClean="0"/>
              <a:t>гарантия государства</a:t>
            </a:r>
            <a:r>
              <a:rPr lang="ru-RU" dirty="0" smtClean="0"/>
              <a:t> по обеспечению образования любого ребенка, в т. ч. имеющего особые образовательные потребности.</a:t>
            </a:r>
          </a:p>
          <a:p>
            <a:pPr>
              <a:defRPr/>
            </a:pPr>
            <a:r>
              <a:rPr lang="ru-RU" dirty="0" smtClean="0"/>
              <a:t> </a:t>
            </a:r>
          </a:p>
          <a:p>
            <a:pPr>
              <a:defRPr/>
            </a:pPr>
            <a:r>
              <a:rPr lang="ru-RU" dirty="0" smtClean="0"/>
              <a:t>– </a:t>
            </a:r>
            <a:r>
              <a:rPr lang="ru-RU" b="1" dirty="0" smtClean="0"/>
              <a:t>Адаптированная образовательная программа</a:t>
            </a:r>
            <a:r>
              <a:rPr lang="ru-RU" dirty="0" smtClean="0"/>
              <a:t> – </a:t>
            </a:r>
            <a:r>
              <a:rPr lang="ru-RU" i="1" dirty="0" smtClean="0"/>
              <a:t>образовательная программа, адаптированная для обучения лиц с ограниченными возможностями здоровья с учетом особенностей их психофизического развития, индивидуальных возможностей и при необходимости </a:t>
            </a:r>
            <a:r>
              <a:rPr lang="ru-RU" i="1" u="sng" dirty="0" smtClean="0"/>
              <a:t>обеспечивающая коррекцию нарушений развития и социальную адаптацию</a:t>
            </a:r>
            <a:r>
              <a:rPr lang="ru-RU" i="1" dirty="0" smtClean="0"/>
              <a:t> указанных лиц.</a:t>
            </a:r>
            <a:endParaRPr lang="ru-RU" dirty="0" smtClean="0"/>
          </a:p>
          <a:p>
            <a:pPr>
              <a:defRPr/>
            </a:pPr>
            <a:r>
              <a:rPr lang="ru-RU" b="1" dirty="0" smtClean="0"/>
              <a:t>Новации по существу</a:t>
            </a:r>
          </a:p>
          <a:p>
            <a:pPr>
              <a:defRPr/>
            </a:pPr>
            <a:r>
              <a:rPr lang="ru-RU" dirty="0" smtClean="0"/>
              <a:t>. Целая </a:t>
            </a:r>
            <a:r>
              <a:rPr lang="ru-RU" b="1" dirty="0" smtClean="0"/>
              <a:t>статья 79</a:t>
            </a:r>
            <a:r>
              <a:rPr lang="ru-RU" dirty="0" smtClean="0"/>
              <a:t> посвящена образованию лиц с ОВЗ.</a:t>
            </a:r>
          </a:p>
          <a:p>
            <a:pPr>
              <a:defRPr/>
            </a:pPr>
            <a:r>
              <a:rPr lang="ru-RU" dirty="0" smtClean="0"/>
              <a:t>Они обучаются по адаптированная образовательной программе (АОП), предусматривающей создание специальных условий, </a:t>
            </a:r>
            <a:r>
              <a:rPr lang="ru-RU" i="1" dirty="0" smtClean="0"/>
              <a:t>включающих в себя использование специальных </a:t>
            </a:r>
            <a:r>
              <a:rPr lang="ru-RU" i="1" u="sng" dirty="0" smtClean="0"/>
              <a:t>образовательных программ и методов</a:t>
            </a:r>
            <a:r>
              <a:rPr lang="ru-RU" i="1" dirty="0" smtClean="0"/>
              <a:t> обучения и воспитания, специальных учебников, учебных пособий и дидактических материалов, специальных технических средств обучения коллективного и индивидуального пользования, предоставление услуг </a:t>
            </a:r>
            <a:r>
              <a:rPr lang="ru-RU" i="1" u="sng" dirty="0" smtClean="0"/>
              <a:t>ассистента (помощника)</a:t>
            </a:r>
            <a:r>
              <a:rPr lang="ru-RU" i="1" dirty="0" smtClean="0"/>
              <a:t>, оказывающего обучающимся необходимую техническую помощь, проведение </a:t>
            </a:r>
            <a:r>
              <a:rPr lang="ru-RU" i="1" u="sng" dirty="0" smtClean="0"/>
              <a:t>групповых и индивидуальных коррекционных занятий</a:t>
            </a:r>
            <a:r>
              <a:rPr lang="ru-RU" i="1" dirty="0" smtClean="0"/>
              <a:t>, обеспечение доступа в здания организаций, осуществляющих образовательную   деятельность,   </a:t>
            </a:r>
            <a:r>
              <a:rPr lang="ru-RU" i="1" u="sng" dirty="0" smtClean="0"/>
              <a:t>и   другие   условия,   без которых невозможно или затруднено освоение образовательных программ</a:t>
            </a:r>
            <a:r>
              <a:rPr lang="ru-RU" i="1" dirty="0" smtClean="0"/>
              <a:t> обучающимися с ограниченными возможностями здоровья</a:t>
            </a:r>
            <a:r>
              <a:rPr lang="ru-RU" dirty="0" smtClean="0"/>
              <a:t>.</a:t>
            </a:r>
          </a:p>
          <a:p>
            <a:pPr>
              <a:defRPr/>
            </a:pPr>
            <a:r>
              <a:rPr lang="ru-RU" dirty="0" smtClean="0"/>
              <a:t>Ребенок с ОВЗ может обучаться как совместно с обычными сверстниками, так и в отдельных организациях (группах, классах). Специальные (коррекционные) учреждения должны быть постепенно переименованы в общеобразовательные. При этом речь не идет о ликвидации специальных (коррекционных) образовательных организаций. Общая направленность нового закона: специальное образование не обязательно должно организационно выделяться путем создания спецшкол. Организация специального образования (отдельные ли школы, которые будут обучать по адаптированным программам, или отдельные классы в обычной школе, иное)  –  зависит от особенностей региона.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 Обратите внимание - в соответствие с настоящим Федеральным законом наименования и уставы образовательных учреждений должны быть переименованы не позднее 1 января 2016 года. В частности, «специальные (коррекционные) образовательные учреждения для обучающихся, воспитанников с ограниченными возможностями здоровья должны переименоваться в общеобразовательные организации»</a:t>
            </a:r>
            <a:r>
              <a:rPr lang="ru-RU" dirty="0" smtClean="0">
                <a:hlinkClick r:id="rId3"/>
              </a:rPr>
              <a:t> </a:t>
            </a: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. Отдельно введены </a:t>
            </a:r>
            <a:r>
              <a:rPr lang="ru-RU" b="1" dirty="0" smtClean="0"/>
              <a:t>гарантии государства по предоставлению психолого-педагогической и медико-социальной помощи</a:t>
            </a:r>
            <a:r>
              <a:rPr lang="ru-RU" dirty="0" smtClean="0"/>
              <a:t>. Она организуется субъектами РФ и предоставляется как центрами психолого-педагогической и медико-социальной помощи (ЦППМСП), так и специалистами образовательных организаций.</a:t>
            </a:r>
          </a:p>
          <a:p>
            <a:pPr>
              <a:defRPr/>
            </a:pPr>
            <a:r>
              <a:rPr lang="ru-RU" b="1" dirty="0" smtClean="0"/>
              <a:t>ЦППМСП</a:t>
            </a:r>
            <a:r>
              <a:rPr lang="ru-RU" dirty="0" smtClean="0"/>
              <a:t> созданы для консультирования как детей, так и родителей и образовательных организаций (ОО). На них же </a:t>
            </a:r>
            <a:r>
              <a:rPr lang="ru-RU" b="1" dirty="0" smtClean="0"/>
              <a:t>может возлагаться и функция ПМПК (</a:t>
            </a:r>
            <a:r>
              <a:rPr lang="ru-RU" b="1" dirty="0" err="1" smtClean="0"/>
              <a:t>психолого-медико-педагогическая</a:t>
            </a:r>
            <a:r>
              <a:rPr lang="ru-RU" b="1" dirty="0" smtClean="0"/>
              <a:t> комиссия)</a:t>
            </a:r>
            <a:r>
              <a:rPr lang="ru-RU" dirty="0" smtClean="0"/>
              <a:t>; следовательно, ПМПК не будет оторвана от места, где ребенок наблюдается и ему оказывают помощь (нынешняя ситуация – обратная).  Появились некоторые нормы про ПМПК (хотя все равно дается отсылка к Положению, от него многое зависит).</a:t>
            </a:r>
          </a:p>
          <a:p>
            <a:pPr>
              <a:defRPr/>
            </a:pPr>
            <a:endParaRPr lang="ru-RU" dirty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7A05562-4B46-44A9-8FA8-36870833E488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smtClean="0"/>
              <a:t>На сегодняшний день завершена работа по обсуждению и доработке концепции ФГОС для детей с ОВЧЗ. На основе концепции созданы проекты стандартов для детей с ОВЗ (слабовидящих, слепых, слабослышащих, глухих, детей с моторными нарушениями, нарушениями речи, расстройствами аутистического спектра, для детей с ЗПР т умственной отсталостью). </a:t>
            </a:r>
          </a:p>
          <a:p>
            <a:r>
              <a:rPr lang="ru-RU" altLang="ru-RU" smtClean="0"/>
              <a:t>Разрабатывали ФГОС для детей с ОВЗ и механизмы его внедрения специалисты по коррекционной педагогике РГПУ им. Герцена.</a:t>
            </a:r>
          </a:p>
          <a:p>
            <a:endParaRPr lang="ru-RU" alt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BA541C8-6B2F-4531-BACC-C4A55F603AF1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 dirty="0" smtClean="0"/>
              <a:t>Внутри каждого ФГОС для конкретной категории обучающихся условия дифференцируются для каждого варианта стандарта (</a:t>
            </a:r>
            <a:r>
              <a:rPr lang="en-US" altLang="ru-RU" dirty="0" smtClean="0"/>
              <a:t>A, B, C </a:t>
            </a:r>
            <a:r>
              <a:rPr lang="ru-RU" altLang="ru-RU" dirty="0" smtClean="0"/>
              <a:t>и </a:t>
            </a:r>
            <a:r>
              <a:rPr lang="en-US" altLang="ru-RU" dirty="0" smtClean="0"/>
              <a:t>D</a:t>
            </a:r>
            <a:r>
              <a:rPr lang="ru-RU" altLang="ru-RU" dirty="0" smtClean="0"/>
              <a:t>). В них учтены не только общие при данном типе нарушений развития образовательные потребности, но и специфические потребности, связанные с глубиной выраженности нарушения, наличием сопутствующих нарушений, например, при нарушениях опорно-двигательного аппарата наличие задержки психического развития либо нарушений зрения или слуха и т.п.) (от более легкой степени нарушений к более тяжелой)</a:t>
            </a: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05193BC-6A3A-415D-9EE8-72479F6D08E4}" type="slidenum">
              <a:rPr lang="ru-RU" altLang="ru-RU" smtClean="0"/>
              <a:pPr/>
              <a:t>12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03.12.2015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fgos-ovz.herzen.spb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9.xml"/><Relationship Id="rId1" Type="http://schemas.openxmlformats.org/officeDocument/2006/relationships/video" Target="NULL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9.xml"/><Relationship Id="rId1" Type="http://schemas.openxmlformats.org/officeDocument/2006/relationships/video" Target="NULL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9.xml"/><Relationship Id="rId1" Type="http://schemas.openxmlformats.org/officeDocument/2006/relationships/video" Target="NULL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9.xml"/><Relationship Id="rId1" Type="http://schemas.openxmlformats.org/officeDocument/2006/relationships/video" Target="NUL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rzen.spb.ru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&#1080;&#1085;&#1089;&#1090;&#1080;&#1090;&#1091;&#1090;-&#1082;&#1086;&#1088;&#1088;&#1077;&#1082;&#1094;&#1080;&#1086;&#1085;&#1085;&#1086;&#1081;-&#1087;&#1077;&#1076;&#1072;&#1075;&#1086;&#1075;&#1080;&#1082;&#1080;.&#1088;&#1092;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file:///C:\Users\Gusarova-AE\Desktop\&#1060;&#1043;&#1054;&#1057;%20&#1053;&#1054;&#1054;%20&#1064;&#1054;&#1057;\&#1055;&#1088;&#1080;&#1082;&#1072;&#1079;%20&#1060;&#1043;&#1054;&#1057;%20&#1054;&#1042;&#1047;.docx#Par39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3395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0" y="-104271"/>
            <a:ext cx="9175750" cy="6982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File:Coat of Arms of Tatarstan.sv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1326" y="168352"/>
            <a:ext cx="1330754" cy="162846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3968" y="4857760"/>
            <a:ext cx="46410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С.Б. Любина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 smtClean="0">
                <a:solidFill>
                  <a:srgbClr val="002060"/>
                </a:solidFill>
              </a:rPr>
              <a:t>Ведущий консультант отдела</a:t>
            </a: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общего </a:t>
            </a:r>
            <a:r>
              <a:rPr lang="ru-RU" b="1" dirty="0" smtClean="0">
                <a:solidFill>
                  <a:srgbClr val="002060"/>
                </a:solidFill>
              </a:rPr>
              <a:t>образования и итоговой аттестации обучающихся </a:t>
            </a:r>
            <a:r>
              <a:rPr lang="ru-RU" b="1" dirty="0" smtClean="0">
                <a:solidFill>
                  <a:srgbClr val="002060"/>
                </a:solidFill>
              </a:rPr>
              <a:t>министерства образования и науки Республики Татарстан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684684" y="2060848"/>
            <a:ext cx="7774632" cy="1944215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реализации федеральных государственных образовательных стандартов для детей с ограниченными возможностями здоровья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62503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24024"/>
            <a:ext cx="7272808" cy="944735"/>
          </a:xfrm>
        </p:spPr>
        <p:txBody>
          <a:bodyPr>
            <a:normAutofit fontScale="90000"/>
          </a:bodyPr>
          <a:lstStyle/>
          <a:p>
            <a:pPr marL="0" indent="0" algn="just">
              <a:buFont typeface="Georgia" pitchFamily="18" charset="0"/>
              <a:buNone/>
              <a:defRPr/>
            </a:pPr>
            <a:r>
              <a:rPr lang="ru-RU" sz="2800" dirty="0" smtClean="0"/>
              <a:t>Примерные адаптированные программы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720725" y="1003300"/>
            <a:ext cx="8172450" cy="5211763"/>
          </a:xfrm>
          <a:prstGeom prst="rect">
            <a:avLst/>
          </a:prstGeom>
        </p:spPr>
        <p:txBody>
          <a:bodyPr/>
          <a:lstStyle/>
          <a:p>
            <a:pPr marL="46037" indent="0" algn="just">
              <a:buFont typeface="Georgia" pitchFamily="18" charset="0"/>
              <a:buNone/>
              <a:defRPr/>
            </a:pPr>
            <a:r>
              <a:rPr lang="ru-RU" dirty="0" smtClean="0"/>
              <a:t> </a:t>
            </a:r>
            <a:r>
              <a:rPr lang="ru-RU" sz="2200" b="1" dirty="0" smtClean="0"/>
              <a:t>Примерные адаптированные основные общеобразовательные  программы  </a:t>
            </a:r>
            <a:r>
              <a:rPr lang="ru-RU" sz="2200" b="1" dirty="0"/>
              <a:t>начального общего </a:t>
            </a:r>
            <a:r>
              <a:rPr lang="ru-RU" sz="2200" b="1" dirty="0" smtClean="0"/>
              <a:t>образования для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200" b="1" dirty="0" smtClean="0"/>
              <a:t> </a:t>
            </a:r>
            <a:r>
              <a:rPr lang="ru-RU" sz="2200" b="1" dirty="0">
                <a:solidFill>
                  <a:schemeClr val="tx1"/>
                </a:solidFill>
              </a:rPr>
              <a:t>глухих </a:t>
            </a:r>
            <a:endParaRPr lang="ru-RU" sz="2200" b="1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chemeClr val="tx1"/>
                </a:solidFill>
              </a:rPr>
              <a:t>слабослышащих</a:t>
            </a:r>
            <a:endParaRPr lang="ru-RU" sz="2200" b="1" dirty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200" b="1" dirty="0">
                <a:solidFill>
                  <a:schemeClr val="tx1"/>
                </a:solidFill>
              </a:rPr>
              <a:t> слепых </a:t>
            </a:r>
            <a:endParaRPr lang="ru-RU" sz="2200" b="1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chemeClr val="tx1"/>
                </a:solidFill>
              </a:rPr>
              <a:t>слабовидящих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chemeClr val="tx1"/>
                </a:solidFill>
              </a:rPr>
              <a:t>тяжелыми нарушениями речи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chemeClr val="tx1"/>
                </a:solidFill>
              </a:rPr>
              <a:t>нарушениями опорно-двигательного аппарата 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chemeClr val="tx1"/>
                </a:solidFill>
              </a:rPr>
              <a:t>задержкой </a:t>
            </a:r>
            <a:r>
              <a:rPr lang="ru-RU" sz="2200" b="1" dirty="0">
                <a:solidFill>
                  <a:schemeClr val="tx1"/>
                </a:solidFill>
              </a:rPr>
              <a:t>психического </a:t>
            </a:r>
            <a:r>
              <a:rPr lang="ru-RU" sz="2200" b="1" dirty="0" smtClean="0">
                <a:solidFill>
                  <a:schemeClr val="tx1"/>
                </a:solidFill>
              </a:rPr>
              <a:t>развития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r>
              <a:rPr lang="ru-RU" sz="2200" b="1" dirty="0" smtClean="0">
                <a:solidFill>
                  <a:schemeClr val="tx1"/>
                </a:solidFill>
              </a:rPr>
              <a:t>расстройствами аутистического спектра  </a:t>
            </a:r>
          </a:p>
          <a:p>
            <a:pPr marL="46037" indent="0">
              <a:buFont typeface="Georgia" pitchFamily="18" charset="0"/>
              <a:buNone/>
              <a:defRPr/>
            </a:pPr>
            <a:r>
              <a:rPr lang="ru-RU" sz="2200" dirty="0" smtClean="0">
                <a:hlinkClick r:id="rId2"/>
              </a:rPr>
              <a:t>http://fgos-ovz.herzen.spb.ru</a:t>
            </a:r>
            <a:r>
              <a:rPr lang="ru-RU" sz="2200" dirty="0" smtClean="0"/>
              <a:t> </a:t>
            </a:r>
            <a:r>
              <a:rPr lang="ru-RU" sz="2200" dirty="0" smtClean="0">
                <a:solidFill>
                  <a:srgbClr val="FF0000"/>
                </a:solidFill>
              </a:rPr>
              <a:t>Раздел "Нормативные документы"</a:t>
            </a:r>
          </a:p>
          <a:p>
            <a:pPr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268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871538"/>
            <a:ext cx="569913" cy="572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227013"/>
            <a:ext cx="6588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677863" y="6342063"/>
            <a:ext cx="8370887" cy="257175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/>
              <a:t>Министерство образования и науки 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158772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2069" y="404813"/>
            <a:ext cx="7436395" cy="576262"/>
          </a:xfrm>
        </p:spPr>
        <p:txBody>
          <a:bodyPr>
            <a:normAutofit fontScale="90000"/>
          </a:bodyPr>
          <a:lstStyle/>
          <a:p>
            <a:pPr marL="0" indent="0" algn="just">
              <a:buFont typeface="Georgia" pitchFamily="18" charset="0"/>
              <a:buNone/>
              <a:defRPr/>
            </a:pPr>
            <a:r>
              <a:rPr lang="ru-RU" sz="2800" dirty="0">
                <a:solidFill>
                  <a:srgbClr val="FF0000"/>
                </a:solidFill>
              </a:rPr>
              <a:t>Статья 12. Образовательные программы</a:t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900113" y="1196975"/>
            <a:ext cx="7677150" cy="467995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6037" indent="0" algn="just">
              <a:buFont typeface="Georgia" pitchFamily="18" charset="0"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П. 5</a:t>
            </a:r>
            <a:r>
              <a:rPr lang="ru-RU" sz="2400" dirty="0">
                <a:solidFill>
                  <a:srgbClr val="FF0000"/>
                </a:solidFill>
              </a:rPr>
              <a:t>. </a:t>
            </a:r>
            <a:r>
              <a:rPr lang="ru-RU" sz="2400" b="1" dirty="0"/>
              <a:t>Образовательные программы самостоятельно разрабатываются и утверждаются организацией, осуществляющей образовательную </a:t>
            </a:r>
            <a:r>
              <a:rPr lang="ru-RU" sz="2400" b="1" dirty="0" smtClean="0"/>
              <a:t>деятельность.</a:t>
            </a:r>
          </a:p>
          <a:p>
            <a:pPr marL="46037" indent="0" algn="just">
              <a:buFont typeface="Georgia" pitchFamily="18" charset="0"/>
              <a:buNone/>
              <a:defRPr/>
            </a:pPr>
            <a:r>
              <a:rPr lang="ru-RU" sz="2400" dirty="0" smtClean="0">
                <a:solidFill>
                  <a:srgbClr val="FF0000"/>
                </a:solidFill>
              </a:rPr>
              <a:t>П.7. </a:t>
            </a:r>
            <a:r>
              <a:rPr lang="ru-RU" sz="2400" b="1" dirty="0" smtClean="0"/>
              <a:t>Организации</a:t>
            </a:r>
            <a:r>
              <a:rPr lang="ru-RU" sz="2400" b="1" dirty="0"/>
              <a:t>, осуществляющие образовательную деятельность по имеющим государственную аккредитацию образовательным программам </a:t>
            </a:r>
            <a:r>
              <a:rPr lang="ru-RU" sz="2400" b="1" dirty="0" smtClean="0"/>
              <a:t>разрабатывают </a:t>
            </a:r>
            <a:r>
              <a:rPr lang="ru-RU" sz="2400" b="1" dirty="0"/>
              <a:t>образовательные программы в соответствии с </a:t>
            </a:r>
            <a:r>
              <a:rPr lang="ru-RU" sz="2400" b="1" dirty="0" smtClean="0"/>
              <a:t>ФГОС и </a:t>
            </a:r>
            <a:r>
              <a:rPr lang="ru-RU" sz="2400" b="1" dirty="0"/>
              <a:t>с учетом соответствующих примерных основных образовательных </a:t>
            </a:r>
            <a:r>
              <a:rPr lang="ru-RU" sz="2400" b="1" dirty="0" smtClean="0"/>
              <a:t>программ.</a:t>
            </a:r>
          </a:p>
          <a:p>
            <a:pPr marL="46037" indent="0" algn="just">
              <a:buFont typeface="Georgia" pitchFamily="18" charset="0"/>
              <a:buNone/>
              <a:defRPr/>
            </a:pPr>
            <a:r>
              <a:rPr lang="ru-RU" sz="2400" b="1" dirty="0" smtClean="0">
                <a:solidFill>
                  <a:srgbClr val="FF0000"/>
                </a:solidFill>
              </a:rPr>
              <a:t>Необходимо организовать </a:t>
            </a:r>
          </a:p>
          <a:p>
            <a:pPr marL="46037" indent="0" algn="just">
              <a:buFont typeface="Georgia" pitchFamily="18" charset="0"/>
              <a:buNone/>
              <a:defRPr/>
            </a:pPr>
            <a:r>
              <a:rPr lang="ru-RU" sz="2400" dirty="0" smtClean="0"/>
              <a:t>обсуждение </a:t>
            </a:r>
            <a:r>
              <a:rPr lang="ru-RU" sz="2400" dirty="0"/>
              <a:t>на методических объединениях школ, с родительскими комитетами и на педсоветах школ. 	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12292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63" y="912813"/>
            <a:ext cx="569912" cy="572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" y="268288"/>
            <a:ext cx="6588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660400" y="6429375"/>
            <a:ext cx="8370888" cy="255588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/>
              <a:t>Министерство образования и науки 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1323056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288" y="1196975"/>
            <a:ext cx="8424862" cy="52562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0243" name="Объект 2"/>
          <p:cNvSpPr>
            <a:spLocks noGrp="1"/>
          </p:cNvSpPr>
          <p:nvPr>
            <p:ph idx="4294967295"/>
          </p:nvPr>
        </p:nvSpPr>
        <p:spPr>
          <a:xfrm>
            <a:off x="493713" y="1628775"/>
            <a:ext cx="8229600" cy="3744913"/>
          </a:xfrm>
        </p:spPr>
        <p:txBody>
          <a:bodyPr>
            <a:noAutofit/>
          </a:bodyPr>
          <a:lstStyle/>
          <a:p>
            <a:pPr algn="just" eaLnBrk="1" fontAlgn="auto" hangingPunct="1">
              <a:lnSpc>
                <a:spcPts val="21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О</a:t>
            </a:r>
            <a:r>
              <a:rPr lang="ru-RU" sz="2800" dirty="0" smtClean="0">
                <a:latin typeface="+mj-lt"/>
                <a:cs typeface="Times New Roman" pitchFamily="18" charset="0"/>
              </a:rPr>
              <a:t>бучающиеся усваивают основную образовательную программу начального общего образования, представленную в действующем ФГОС;</a:t>
            </a:r>
          </a:p>
          <a:p>
            <a:pPr algn="just" eaLnBrk="1" fontAlgn="auto" hangingPunct="1">
              <a:lnSpc>
                <a:spcPts val="21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С</a:t>
            </a:r>
            <a:r>
              <a:rPr lang="ru-RU" sz="2800" dirty="0" smtClean="0">
                <a:latin typeface="+mj-lt"/>
                <a:cs typeface="Times New Roman" pitchFamily="18" charset="0"/>
              </a:rPr>
              <a:t>роки, содержание и результаты обучения сопоставимы со сроками, содержанием и результатами  обучения здоровых сверстников;</a:t>
            </a:r>
          </a:p>
          <a:p>
            <a:pPr algn="just" eaLnBrk="1" fontAlgn="auto" hangingPunct="1">
              <a:lnSpc>
                <a:spcPts val="21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О</a:t>
            </a:r>
            <a:r>
              <a:rPr lang="ru-RU" sz="2800" dirty="0" smtClean="0">
                <a:latin typeface="+mj-lt"/>
                <a:cs typeface="Times New Roman" pitchFamily="18" charset="0"/>
              </a:rPr>
              <a:t>сновная образовательная программа обязательно дополняется Программой коррекционной работы;</a:t>
            </a:r>
          </a:p>
          <a:p>
            <a:pPr algn="just" eaLnBrk="1" fontAlgn="auto" hangingPunct="1">
              <a:lnSpc>
                <a:spcPts val="21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У</a:t>
            </a:r>
            <a:r>
              <a:rPr lang="ru-RU" sz="2800" dirty="0" smtClean="0">
                <a:latin typeface="+mj-lt"/>
                <a:cs typeface="Times New Roman" pitchFamily="18" charset="0"/>
              </a:rPr>
              <a:t>словия обучения учитывают особые образовательные потребности и индивидуальные особенности обучающегося с ОВЗ.</a:t>
            </a:r>
          </a:p>
          <a:p>
            <a:pPr marL="0" indent="0">
              <a:buClr>
                <a:schemeClr val="accent3"/>
              </a:buClr>
              <a:buFont typeface="Arial" charset="0"/>
              <a:buNone/>
              <a:defRPr/>
            </a:pPr>
            <a:endParaRPr lang="ru-RU" sz="6000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03550" y="298450"/>
            <a:ext cx="2605088" cy="64928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Вариант А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796207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1371600"/>
          </a:xfrm>
        </p:spPr>
        <p:txBody>
          <a:bodyPr>
            <a:noAutofit/>
          </a:bodyPr>
          <a:lstStyle/>
          <a:p>
            <a:pPr lvl="0"/>
            <a:r>
              <a:rPr lang="ru-RU" sz="2200" dirty="0">
                <a:solidFill>
                  <a:schemeClr val="tx2">
                    <a:lumMod val="75000"/>
                  </a:schemeClr>
                </a:solidFill>
              </a:rPr>
              <a:t>Р</a:t>
            </a:r>
            <a:r>
              <a:rPr lang="ru-RU" sz="2200" dirty="0" smtClean="0">
                <a:solidFill>
                  <a:schemeClr val="tx2">
                    <a:lumMod val="75000"/>
                  </a:schemeClr>
                </a:solidFill>
              </a:rPr>
              <a:t>ебенок достиг к моменту поступления в школу уровня развития близкого возрастной норме и есть возможность благополучного развития в условиях  образовательной интеграции</a:t>
            </a:r>
            <a:endParaRPr lang="ru-RU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/>
            <a:r>
              <a:rPr lang="ru-RU" sz="3200" b="1" dirty="0"/>
              <a:t>вариант </a:t>
            </a:r>
            <a:r>
              <a:rPr lang="ru-RU" sz="3200" b="1" dirty="0" smtClean="0"/>
              <a:t>А</a:t>
            </a:r>
            <a:endParaRPr lang="ru-RU" sz="4000" b="1" dirty="0">
              <a:solidFill>
                <a:schemeClr val="bg1"/>
              </a:solidFill>
            </a:endParaRPr>
          </a:p>
        </p:txBody>
      </p:sp>
      <p:sp>
        <p:nvSpPr>
          <p:cNvPr id="8" name="Рисунок 7"/>
          <p:cNvSpPr>
            <a:spLocks noGrp="1"/>
          </p:cNvSpPr>
          <p:nvPr>
            <p:ph type="pic" idx="1"/>
          </p:nvPr>
        </p:nvSpPr>
        <p:spPr/>
      </p:sp>
      <p:pic>
        <p:nvPicPr>
          <p:cNvPr id="9" name="Var A2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1580388" y="162782"/>
            <a:ext cx="7543800" cy="424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50549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395288" y="1557338"/>
            <a:ext cx="8208962" cy="44640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59113" y="438150"/>
            <a:ext cx="2519362" cy="52387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Вариант В</a:t>
            </a:r>
          </a:p>
        </p:txBody>
      </p:sp>
      <p:sp>
        <p:nvSpPr>
          <p:cNvPr id="36868" name="Объект 2"/>
          <p:cNvSpPr>
            <a:spLocks noGrp="1"/>
          </p:cNvSpPr>
          <p:nvPr>
            <p:ph idx="4294967295"/>
          </p:nvPr>
        </p:nvSpPr>
        <p:spPr>
          <a:xfrm>
            <a:off x="576263" y="1844675"/>
            <a:ext cx="7848600" cy="4525963"/>
          </a:xfrm>
        </p:spPr>
        <p:txBody>
          <a:bodyPr/>
          <a:lstStyle/>
          <a:p>
            <a:pPr algn="just" eaLnBrk="1" hangingPunct="1">
              <a:lnSpc>
                <a:spcPts val="27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>
                <a:latin typeface="+mj-lt"/>
                <a:cs typeface="Times New Roman" pitchFamily="18" charset="0"/>
              </a:rPr>
              <a:t>С</a:t>
            </a:r>
            <a:r>
              <a:rPr lang="ru-RU" altLang="ru-RU" sz="2800" dirty="0" smtClean="0">
                <a:latin typeface="+mj-lt"/>
                <a:cs typeface="Times New Roman" pitchFamily="18" charset="0"/>
              </a:rPr>
              <a:t>роки обучения пролонгируются;</a:t>
            </a:r>
          </a:p>
          <a:p>
            <a:pPr algn="just" eaLnBrk="1" hangingPunct="1">
              <a:lnSpc>
                <a:spcPts val="27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>
                <a:latin typeface="+mj-lt"/>
                <a:cs typeface="Times New Roman" pitchFamily="18" charset="0"/>
              </a:rPr>
              <a:t>О</a:t>
            </a:r>
            <a:r>
              <a:rPr lang="ru-RU" altLang="ru-RU" sz="2800" dirty="0" smtClean="0">
                <a:latin typeface="+mj-lt"/>
                <a:cs typeface="Times New Roman" pitchFamily="18" charset="0"/>
              </a:rPr>
              <a:t>бучение осуществляется по адаптированной программе;</a:t>
            </a:r>
          </a:p>
          <a:p>
            <a:pPr algn="just" eaLnBrk="1" hangingPunct="1">
              <a:lnSpc>
                <a:spcPts val="27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>
                <a:latin typeface="+mj-lt"/>
                <a:cs typeface="Times New Roman" pitchFamily="18" charset="0"/>
              </a:rPr>
              <a:t>С</a:t>
            </a:r>
            <a:r>
              <a:rPr lang="ru-RU" altLang="ru-RU" sz="2800" dirty="0" smtClean="0">
                <a:latin typeface="+mj-lt"/>
                <a:cs typeface="Times New Roman" pitchFamily="18" charset="0"/>
              </a:rPr>
              <a:t>одержание обучения </a:t>
            </a:r>
            <a:r>
              <a:rPr lang="ru-RU" altLang="ru-RU" sz="2800" b="1" i="1" dirty="0" smtClean="0">
                <a:latin typeface="+mj-lt"/>
                <a:cs typeface="Times New Roman" pitchFamily="18" charset="0"/>
              </a:rPr>
              <a:t>адаптируется</a:t>
            </a:r>
            <a:r>
              <a:rPr lang="ru-RU" altLang="ru-RU" sz="2800" b="1" dirty="0" smtClean="0">
                <a:latin typeface="+mj-lt"/>
                <a:cs typeface="Times New Roman" pitchFamily="18" charset="0"/>
              </a:rPr>
              <a:t> </a:t>
            </a:r>
            <a:r>
              <a:rPr lang="ru-RU" altLang="ru-RU" sz="2800" dirty="0" smtClean="0">
                <a:latin typeface="+mj-lt"/>
                <a:cs typeface="Times New Roman" pitchFamily="18" charset="0"/>
              </a:rPr>
              <a:t>с учетом особых образовательных потребностей обучающихся;</a:t>
            </a:r>
          </a:p>
          <a:p>
            <a:pPr algn="just" eaLnBrk="1" hangingPunct="1">
              <a:lnSpc>
                <a:spcPts val="27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>
                <a:latin typeface="+mj-lt"/>
                <a:cs typeface="Times New Roman" pitchFamily="18" charset="0"/>
              </a:rPr>
              <a:t>С</a:t>
            </a:r>
            <a:r>
              <a:rPr lang="ru-RU" altLang="ru-RU" sz="2800" dirty="0" smtClean="0">
                <a:latin typeface="+mj-lt"/>
                <a:cs typeface="Times New Roman" pitchFamily="18" charset="0"/>
              </a:rPr>
              <a:t>оздается комплекс условий, учитывающих особые образовательные потребности обучающихся с ОВЗ.</a:t>
            </a:r>
          </a:p>
          <a:p>
            <a:pPr eaLnBrk="1" hangingPunct="1">
              <a:defRPr/>
            </a:pPr>
            <a:endParaRPr lang="ru-RU" altLang="ru-RU" sz="2000" dirty="0" smtClean="0">
              <a:cs typeface="Times New Roman" pitchFamily="18" charset="0"/>
            </a:endParaRPr>
          </a:p>
          <a:p>
            <a:pPr eaLnBrk="1" hangingPunct="1">
              <a:defRPr/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val="3067612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543800" cy="13716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600" dirty="0" smtClean="0">
                <a:solidFill>
                  <a:schemeClr val="tx2">
                    <a:lumMod val="75000"/>
                  </a:schemeClr>
                </a:solidFill>
              </a:rPr>
              <a:t>Развитие не приближается к возрастной норме, но есть возможность дальнейшего сближения с ней в условиях специального </a:t>
            </a:r>
            <a:r>
              <a:rPr lang="ru-RU" sz="2600" dirty="0">
                <a:solidFill>
                  <a:schemeClr val="tx2">
                    <a:lumMod val="75000"/>
                  </a:schemeClr>
                </a:solidFill>
              </a:rPr>
              <a:t>обучения</a:t>
            </a:r>
            <a:r>
              <a:rPr lang="en-US" sz="2600" dirty="0">
                <a:solidFill>
                  <a:schemeClr val="tx2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</a:rPr>
              <a:t>вариант В</a:t>
            </a:r>
            <a:endParaRPr lang="ru-RU" sz="4000" b="1" dirty="0"/>
          </a:p>
        </p:txBody>
      </p:sp>
      <p:pic>
        <p:nvPicPr>
          <p:cNvPr id="5" name="Вариант B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2462697" y="24854"/>
            <a:ext cx="5779182" cy="4623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733807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39750" y="1341438"/>
            <a:ext cx="8158163" cy="504031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32138" y="404813"/>
            <a:ext cx="2376487" cy="51276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</a:rPr>
              <a:t>Вариант С</a:t>
            </a:r>
          </a:p>
        </p:txBody>
      </p:sp>
      <p:sp>
        <p:nvSpPr>
          <p:cNvPr id="12291" name="Объект 2"/>
          <p:cNvSpPr>
            <a:spLocks noGrp="1"/>
          </p:cNvSpPr>
          <p:nvPr>
            <p:ph idx="4294967295"/>
          </p:nvPr>
        </p:nvSpPr>
        <p:spPr>
          <a:xfrm>
            <a:off x="635000" y="1557338"/>
            <a:ext cx="7967663" cy="4913312"/>
          </a:xfrm>
        </p:spPr>
        <p:txBody>
          <a:bodyPr>
            <a:noAutofit/>
          </a:bodyPr>
          <a:lstStyle/>
          <a:p>
            <a:pPr algn="just" eaLnBrk="1" fontAlgn="auto" hangingPunct="1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С</a:t>
            </a:r>
            <a:r>
              <a:rPr lang="ru-RU" sz="2800" dirty="0" smtClean="0">
                <a:latin typeface="+mj-lt"/>
                <a:cs typeface="Times New Roman" pitchFamily="18" charset="0"/>
              </a:rPr>
              <a:t>роки обучения пролонгируются;</a:t>
            </a:r>
          </a:p>
          <a:p>
            <a:pPr algn="just" eaLnBrk="1" fontAlgn="auto" hangingPunct="1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О</a:t>
            </a:r>
            <a:r>
              <a:rPr lang="ru-RU" sz="2800" dirty="0" smtClean="0">
                <a:latin typeface="+mj-lt"/>
                <a:cs typeface="Times New Roman" pitchFamily="18" charset="0"/>
              </a:rPr>
              <a:t>бучение осуществляется по адаптированной основной программе;</a:t>
            </a:r>
          </a:p>
          <a:p>
            <a:pPr algn="just" eaLnBrk="1" fontAlgn="auto" hangingPunct="1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 smtClean="0">
                <a:latin typeface="+mj-lt"/>
                <a:cs typeface="Times New Roman" pitchFamily="18" charset="0"/>
              </a:rPr>
              <a:t>Номенклатура и содержание учебных предметов </a:t>
            </a:r>
            <a:r>
              <a:rPr lang="ru-RU" sz="2800" b="1" i="1" dirty="0" smtClean="0">
                <a:latin typeface="+mj-lt"/>
                <a:cs typeface="Times New Roman" pitchFamily="18" charset="0"/>
              </a:rPr>
              <a:t>изменяется</a:t>
            </a:r>
            <a:r>
              <a:rPr lang="ru-RU" sz="2800" b="1" dirty="0" smtClean="0">
                <a:latin typeface="+mj-lt"/>
                <a:cs typeface="Times New Roman" pitchFamily="18" charset="0"/>
              </a:rPr>
              <a:t> </a:t>
            </a:r>
            <a:r>
              <a:rPr lang="ru-RU" sz="2800" dirty="0" smtClean="0">
                <a:latin typeface="+mj-lt"/>
                <a:cs typeface="Times New Roman" pitchFamily="18" charset="0"/>
              </a:rPr>
              <a:t>с учетом особых образовательных потребностей обучающихся;</a:t>
            </a:r>
          </a:p>
          <a:p>
            <a:pPr algn="just" eaLnBrk="1" fontAlgn="auto" hangingPunct="1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С</a:t>
            </a:r>
            <a:r>
              <a:rPr lang="ru-RU" sz="2800" dirty="0" smtClean="0">
                <a:latin typeface="+mj-lt"/>
                <a:cs typeface="Times New Roman" pitchFamily="18" charset="0"/>
              </a:rPr>
              <a:t>оздается комплекс условий, учитывающих общие и особые образовательные потребности обучающихся с ОВЗ;</a:t>
            </a:r>
          </a:p>
          <a:p>
            <a:pPr algn="just" eaLnBrk="1" fontAlgn="auto" hangingPunct="1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Р</a:t>
            </a:r>
            <a:r>
              <a:rPr lang="ru-RU" sz="2800" dirty="0" smtClean="0">
                <a:latin typeface="+mj-lt"/>
                <a:cs typeface="Times New Roman" pitchFamily="18" charset="0"/>
              </a:rPr>
              <a:t>езультаты обучения несопоставимы с результатами обучения здоровых сверстников.</a:t>
            </a:r>
          </a:p>
        </p:txBody>
      </p:sp>
    </p:spTree>
    <p:extLst>
      <p:ext uri="{BB962C8B-B14F-4D97-AF65-F5344CB8AC3E}">
        <p14:creationId xmlns:p14="http://schemas.microsoft.com/office/powerpoint/2010/main" val="3415224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1371600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ru-RU" sz="2400" dirty="0">
                <a:solidFill>
                  <a:schemeClr val="tx2">
                    <a:lumMod val="75000"/>
                  </a:schemeClr>
                </a:solidFill>
              </a:rPr>
              <a:t>Р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азвитие ребенка явно не соответствует возрастной норме  и возможность сближения с ней маловероятна даже в условиях специального обучения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/>
              <a:t>в</a:t>
            </a:r>
            <a:r>
              <a:rPr lang="ru-RU" sz="3200" b="1" dirty="0" smtClean="0"/>
              <a:t>ариант С</a:t>
            </a:r>
            <a:endParaRPr lang="ru-RU" sz="3200" b="1" dirty="0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pic>
        <p:nvPicPr>
          <p:cNvPr id="4" name="Var C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1600200" y="188640"/>
            <a:ext cx="7424824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78713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95288" y="1412875"/>
            <a:ext cx="8424862" cy="5040313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288" y="1773238"/>
            <a:ext cx="8229600" cy="4525962"/>
          </a:xfrm>
        </p:spPr>
        <p:txBody>
          <a:bodyPr rtlCol="0">
            <a:noAutofit/>
          </a:bodyPr>
          <a:lstStyle/>
          <a:p>
            <a:pPr algn="just" eaLnBrk="1" fontAlgn="auto" hangingPunct="1">
              <a:lnSpc>
                <a:spcPts val="22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600" dirty="0">
                <a:latin typeface="+mj-lt"/>
                <a:cs typeface="Times New Roman" pitchFamily="18" charset="0"/>
              </a:rPr>
              <a:t>Обучение осуществляется по адаптированной основной образовательной программе, на основе которой образовательная организация разрабатывает индивидуальную </a:t>
            </a:r>
            <a:r>
              <a:rPr lang="ru-RU" sz="2600" dirty="0" smtClean="0">
                <a:latin typeface="+mj-lt"/>
                <a:cs typeface="Times New Roman" pitchFamily="18" charset="0"/>
              </a:rPr>
              <a:t>образовательную </a:t>
            </a:r>
            <a:r>
              <a:rPr lang="ru-RU" sz="2600" dirty="0">
                <a:latin typeface="+mj-lt"/>
                <a:cs typeface="Times New Roman" pitchFamily="18" charset="0"/>
              </a:rPr>
              <a:t>программу;</a:t>
            </a:r>
          </a:p>
          <a:p>
            <a:pPr algn="just" eaLnBrk="1" fontAlgn="auto" hangingPunct="1">
              <a:lnSpc>
                <a:spcPts val="22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600" dirty="0">
                <a:latin typeface="+mj-lt"/>
                <a:cs typeface="Times New Roman" pitchFamily="18" charset="0"/>
              </a:rPr>
              <a:t>Сроки пролонгируются;</a:t>
            </a:r>
          </a:p>
          <a:p>
            <a:pPr algn="just" eaLnBrk="1" fontAlgn="auto" hangingPunct="1">
              <a:lnSpc>
                <a:spcPts val="22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600" dirty="0">
                <a:latin typeface="+mj-lt"/>
                <a:cs typeface="Times New Roman" pitchFamily="18" charset="0"/>
              </a:rPr>
              <a:t>Номенклатура предметов и содержание обучения значительно </a:t>
            </a:r>
            <a:r>
              <a:rPr lang="ru-RU" sz="2600" dirty="0" smtClean="0">
                <a:latin typeface="+mj-lt"/>
                <a:cs typeface="Times New Roman" pitchFamily="18" charset="0"/>
              </a:rPr>
              <a:t>изменяется в сторону усиления жизненной компетенции;</a:t>
            </a:r>
            <a:endParaRPr lang="ru-RU" sz="2600" dirty="0">
              <a:latin typeface="+mj-lt"/>
              <a:cs typeface="Times New Roman" pitchFamily="18" charset="0"/>
            </a:endParaRPr>
          </a:p>
          <a:p>
            <a:pPr algn="just" eaLnBrk="1" fontAlgn="auto" hangingPunct="1">
              <a:lnSpc>
                <a:spcPts val="22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sz="2600" dirty="0">
                <a:latin typeface="+mj-lt"/>
                <a:cs typeface="Times New Roman" pitchFamily="18" charset="0"/>
              </a:rPr>
              <a:t>Обязательной является специальная организация среды обучающегося для реализации его особых образовательных потребностей, развитие его жизненной компетенции в разных социальных средах (образовательной, дома и др.)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Arial" pitchFamily="34" charset="0"/>
              <a:buChar char="•"/>
              <a:defRPr/>
            </a:pPr>
            <a:endParaRPr lang="ru-RU" dirty="0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3340100" y="404813"/>
            <a:ext cx="2293938" cy="64611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9BBB59"/>
              </a:buClr>
              <a:defRPr/>
            </a:pPr>
            <a:r>
              <a:rPr lang="ru-RU" sz="3200" b="1" dirty="0">
                <a:latin typeface="+mj-lt"/>
                <a:cs typeface="Times New Roman" pitchFamily="18" charset="0"/>
              </a:rPr>
              <a:t>Вариант </a:t>
            </a:r>
            <a:r>
              <a:rPr lang="en-US" sz="3200" b="1" dirty="0">
                <a:latin typeface="+mj-lt"/>
                <a:cs typeface="Times New Roman" pitchFamily="18" charset="0"/>
              </a:rPr>
              <a:t>D</a:t>
            </a:r>
            <a:endParaRPr lang="ru-RU" sz="3200" b="1" dirty="0">
              <a:latin typeface="+mj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03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1371600"/>
          </a:xfrm>
        </p:spPr>
        <p:txBody>
          <a:bodyPr>
            <a:noAutofit/>
          </a:bodyPr>
          <a:lstStyle/>
          <a:p>
            <a:pPr lvl="0">
              <a:spcBef>
                <a:spcPts val="600"/>
              </a:spcBef>
              <a:spcAft>
                <a:spcPts val="600"/>
              </a:spcAft>
            </a:pP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Развитие  ребенка не сопоставимо с возрастной нормой  и дальнейшее развитие возможно только в условиях специального индивидуального обучения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/>
              <a:t>вариант </a:t>
            </a:r>
            <a:r>
              <a:rPr lang="en-US" sz="3200" b="1" dirty="0" smtClean="0"/>
              <a:t>D</a:t>
            </a:r>
            <a:endParaRPr lang="ru-RU" sz="3200" b="1" dirty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Var D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1623083" y="128709"/>
            <a:ext cx="7475991" cy="423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777902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498475" y="122238"/>
            <a:ext cx="8137525" cy="930498"/>
          </a:xfrm>
          <a:prstGeom prst="round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37000"/>
                  <a:lumOff val="63000"/>
                </a:schemeClr>
              </a:gs>
              <a:gs pos="39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67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>
                <a:solidFill>
                  <a:schemeClr val="tx1"/>
                </a:solidFill>
              </a:rPr>
              <a:t>1. Закон об образовании в Российской Федерации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79388" y="1125538"/>
            <a:ext cx="8785225" cy="5327650"/>
          </a:xfrm>
          <a:prstGeom prst="roundRect">
            <a:avLst>
              <a:gd name="adj" fmla="val 8538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Aft>
                <a:spcPts val="600"/>
              </a:spcAft>
              <a:defRPr/>
            </a:pPr>
            <a:r>
              <a:rPr lang="ru-RU" sz="2400" dirty="0">
                <a:solidFill>
                  <a:schemeClr val="tx1"/>
                </a:solidFill>
              </a:rPr>
              <a:t>Федеральный закон об образовании в Российской Федерации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schemeClr val="tx1"/>
                </a:solidFill>
              </a:rPr>
              <a:t>Принят 21 декабря 2012 года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schemeClr val="tx1"/>
                </a:solidFill>
              </a:rPr>
              <a:t>Вступил в действие 1 сентября 2013 года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schemeClr val="tx1"/>
                </a:solidFill>
              </a:rPr>
              <a:t>Новый этап правового регулирования образования в нашей стране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schemeClr val="tx1"/>
                </a:solidFill>
              </a:rPr>
              <a:t>Включает 111 статей</a:t>
            </a:r>
          </a:p>
          <a:p>
            <a:pPr marL="285750" indent="-285750">
              <a:buFont typeface="Wingdings" panose="05000000000000000000" pitchFamily="2" charset="2"/>
              <a:buChar char="ü"/>
              <a:defRPr/>
            </a:pPr>
            <a:r>
              <a:rPr lang="ru-RU" sz="2400" dirty="0">
                <a:solidFill>
                  <a:schemeClr val="tx1"/>
                </a:solidFill>
              </a:rPr>
              <a:t>Охватывает практически все вопросы правового регулирования образования, в т. ч. </a:t>
            </a:r>
            <a:r>
              <a:rPr lang="ru-RU" sz="2400" b="1" i="1" u="sng" dirty="0">
                <a:solidFill>
                  <a:schemeClr val="tx1"/>
                </a:solidFill>
              </a:rPr>
              <a:t>регулирование образования лиц с ОВЗ</a:t>
            </a:r>
            <a:r>
              <a:rPr lang="ru-RU" sz="2400" dirty="0">
                <a:solidFill>
                  <a:schemeClr val="tx1"/>
                </a:solidFill>
              </a:rPr>
              <a:t>.</a:t>
            </a:r>
          </a:p>
          <a:p>
            <a:pPr>
              <a:defRPr/>
            </a:pPr>
            <a:r>
              <a:rPr lang="ru-RU" sz="2400" dirty="0">
                <a:solidFill>
                  <a:schemeClr val="tx1"/>
                </a:solidFill>
              </a:rPr>
              <a:t>     В  п. 1 </a:t>
            </a:r>
            <a:r>
              <a:rPr lang="ru-RU" sz="2400" dirty="0" err="1">
                <a:solidFill>
                  <a:schemeClr val="tx1"/>
                </a:solidFill>
              </a:rPr>
              <a:t>пп</a:t>
            </a:r>
            <a:r>
              <a:rPr lang="ru-RU" sz="2400" dirty="0">
                <a:solidFill>
                  <a:schemeClr val="tx1"/>
                </a:solidFill>
              </a:rPr>
              <a:t>. 5 ст. 5 говорится о реализации права каждого человека на   образование, о создании необходимых условий для получения без дискриминации качественного образования лицами с ОВЗ</a:t>
            </a:r>
          </a:p>
        </p:txBody>
      </p:sp>
    </p:spTree>
    <p:extLst>
      <p:ext uri="{BB962C8B-B14F-4D97-AF65-F5344CB8AC3E}">
        <p14:creationId xmlns:p14="http://schemas.microsoft.com/office/powerpoint/2010/main" val="94668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-24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/>
              <a:t>СООТНОШЕНИЕ КОМПОНЕНТОВ В РАЗНЫХ ВАРИАНТАХ ФГОС</a:t>
            </a:r>
            <a:endParaRPr lang="ru-RU" sz="3200" b="1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785786" y="1857364"/>
            <a:ext cx="1928826" cy="37147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572264" y="1857364"/>
            <a:ext cx="1928826" cy="37147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643438" y="1857364"/>
            <a:ext cx="1928826" cy="37147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2714612" y="1857364"/>
            <a:ext cx="1928826" cy="371477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785786" y="1883242"/>
            <a:ext cx="1928826" cy="3688898"/>
          </a:xfrm>
          <a:prstGeom prst="rect">
            <a:avLst/>
          </a:prstGeom>
          <a:solidFill>
            <a:srgbClr val="3333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589516" y="1874616"/>
            <a:ext cx="1911574" cy="3697524"/>
          </a:xfrm>
          <a:prstGeom prst="rect">
            <a:avLst/>
          </a:prstGeom>
          <a:solidFill>
            <a:srgbClr val="E2C5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0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4665550" y="1874616"/>
            <a:ext cx="1906714" cy="3697524"/>
          </a:xfrm>
          <a:prstGeom prst="rect">
            <a:avLst/>
          </a:prstGeom>
          <a:solidFill>
            <a:srgbClr val="CC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2741050" y="1882866"/>
            <a:ext cx="1902388" cy="3689274"/>
          </a:xfrm>
          <a:prstGeom prst="rect">
            <a:avLst/>
          </a:prstGeom>
          <a:solidFill>
            <a:srgbClr val="33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1142976" y="2528541"/>
            <a:ext cx="78581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b="1" dirty="0" smtClean="0">
                <a:solidFill>
                  <a:schemeClr val="bg1"/>
                </a:solidFill>
                <a:latin typeface="+mn-lt"/>
              </a:rPr>
              <a:t>A</a:t>
            </a:r>
            <a:endParaRPr lang="ru-RU" sz="15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14678" y="2000240"/>
            <a:ext cx="7858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0" b="1" dirty="0" smtClean="0">
                <a:solidFill>
                  <a:schemeClr val="bg1"/>
                </a:solidFill>
                <a:latin typeface="+mn-lt"/>
              </a:rPr>
              <a:t>A</a:t>
            </a:r>
            <a:endParaRPr lang="ru-RU" sz="12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286380" y="1571612"/>
            <a:ext cx="85725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500" b="1" dirty="0" smtClean="0">
                <a:solidFill>
                  <a:schemeClr val="bg1"/>
                </a:solidFill>
                <a:latin typeface="+mn-lt"/>
              </a:rPr>
              <a:t>A</a:t>
            </a:r>
            <a:endParaRPr lang="ru-RU" sz="95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715140" y="1714488"/>
            <a:ext cx="55496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</a:rPr>
              <a:t>A</a:t>
            </a:r>
            <a:endParaRPr lang="ru-RU" sz="4000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1891846" y="4935692"/>
            <a:ext cx="6110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</a:rPr>
              <a:t>Ж</a:t>
            </a:r>
            <a:endParaRPr lang="ru-RU" sz="4000" dirty="0"/>
          </a:p>
        </p:txBody>
      </p:sp>
      <p:sp>
        <p:nvSpPr>
          <p:cNvPr id="58" name="TextBox 57"/>
          <p:cNvSpPr txBox="1"/>
          <p:nvPr/>
        </p:nvSpPr>
        <p:spPr>
          <a:xfrm>
            <a:off x="6858016" y="2786058"/>
            <a:ext cx="171451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0" b="1" dirty="0" smtClean="0">
                <a:solidFill>
                  <a:schemeClr val="bg1"/>
                </a:solidFill>
              </a:rPr>
              <a:t>Ж</a:t>
            </a:r>
            <a:endParaRPr lang="ru-RU" sz="13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428992" y="4105825"/>
            <a:ext cx="107157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0" b="1" dirty="0" smtClean="0">
                <a:solidFill>
                  <a:schemeClr val="bg1"/>
                </a:solidFill>
              </a:rPr>
              <a:t>Ж</a:t>
            </a:r>
            <a:endParaRPr lang="ru-RU" sz="9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143504" y="3571876"/>
            <a:ext cx="114300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>
                <a:solidFill>
                  <a:schemeClr val="bg1"/>
                </a:solidFill>
                <a:latin typeface="+mn-lt"/>
              </a:rPr>
              <a:t>Ж</a:t>
            </a:r>
            <a:endParaRPr lang="ru-RU" sz="100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42844" y="5715016"/>
            <a:ext cx="90011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</a:t>
            </a:r>
            <a:r>
              <a:rPr lang="ru-RU" dirty="0" smtClean="0"/>
              <a:t> – академический компонент;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Ж</a:t>
            </a:r>
            <a:r>
              <a:rPr lang="ru-RU" b="1" dirty="0" smtClean="0"/>
              <a:t> </a:t>
            </a:r>
            <a:r>
              <a:rPr lang="ru-RU" dirty="0" smtClean="0"/>
              <a:t>– жизненная компетенция</a:t>
            </a:r>
            <a:endParaRPr lang="ru-RU" dirty="0"/>
          </a:p>
        </p:txBody>
      </p:sp>
      <p:sp>
        <p:nvSpPr>
          <p:cNvPr id="62" name="TextBox 61"/>
          <p:cNvSpPr txBox="1"/>
          <p:nvPr/>
        </p:nvSpPr>
        <p:spPr>
          <a:xfrm>
            <a:off x="1071538" y="945047"/>
            <a:ext cx="1428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 </a:t>
            </a:r>
            <a:endParaRPr lang="ru-RU" sz="4400" dirty="0">
              <a:solidFill>
                <a:schemeClr val="tx1">
                  <a:lumMod val="75000"/>
                  <a:lumOff val="25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785786" y="6197830"/>
            <a:ext cx="7786742" cy="445880"/>
          </a:xfrm>
          <a:prstGeom prst="roundRect">
            <a:avLst/>
          </a:prstGeom>
          <a:gradFill>
            <a:gsLst>
              <a:gs pos="0">
                <a:srgbClr val="FFC000"/>
              </a:gs>
              <a:gs pos="50000">
                <a:srgbClr val="FFFF66"/>
              </a:gs>
              <a:gs pos="100000">
                <a:srgbClr val="FFC000"/>
              </a:gs>
            </a:gsLst>
            <a:lin ang="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785786" y="6143644"/>
            <a:ext cx="77867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</a:rPr>
              <a:t>100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 %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928926" y="928670"/>
            <a:ext cx="15716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II</a:t>
            </a:r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 </a:t>
            </a:r>
            <a:endParaRPr lang="ru-RU" sz="4400" dirty="0">
              <a:solidFill>
                <a:schemeClr val="tx1">
                  <a:lumMod val="75000"/>
                  <a:lumOff val="25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14876" y="928670"/>
            <a:ext cx="1857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III</a:t>
            </a:r>
            <a:endParaRPr lang="ru-RU" sz="4400" dirty="0">
              <a:solidFill>
                <a:schemeClr val="accent6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43702" y="928670"/>
            <a:ext cx="18573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IV</a:t>
            </a:r>
            <a:r>
              <a:rPr lang="ru-RU" sz="4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 </a:t>
            </a:r>
            <a:endParaRPr lang="ru-RU" sz="4400" dirty="0">
              <a:solidFill>
                <a:schemeClr val="tx1">
                  <a:lumMod val="75000"/>
                  <a:lumOff val="25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2" name="Полилиния 41"/>
          <p:cNvSpPr/>
          <p:nvPr/>
        </p:nvSpPr>
        <p:spPr>
          <a:xfrm>
            <a:off x="785786" y="1857364"/>
            <a:ext cx="7715304" cy="3714776"/>
          </a:xfrm>
          <a:custGeom>
            <a:avLst/>
            <a:gdLst>
              <a:gd name="connsiteX0" fmla="*/ 0 w 7461849"/>
              <a:gd name="connsiteY0" fmla="*/ 3312543 h 3312543"/>
              <a:gd name="connsiteX1" fmla="*/ 120770 w 7461849"/>
              <a:gd name="connsiteY1" fmla="*/ 3148642 h 3312543"/>
              <a:gd name="connsiteX2" fmla="*/ 465827 w 7461849"/>
              <a:gd name="connsiteY2" fmla="*/ 3053751 h 3312543"/>
              <a:gd name="connsiteX3" fmla="*/ 888521 w 7461849"/>
              <a:gd name="connsiteY3" fmla="*/ 2829464 h 3312543"/>
              <a:gd name="connsiteX4" fmla="*/ 1406106 w 7461849"/>
              <a:gd name="connsiteY4" fmla="*/ 2734574 h 3312543"/>
              <a:gd name="connsiteX5" fmla="*/ 1785668 w 7461849"/>
              <a:gd name="connsiteY5" fmla="*/ 2458528 h 3312543"/>
              <a:gd name="connsiteX6" fmla="*/ 2294627 w 7461849"/>
              <a:gd name="connsiteY6" fmla="*/ 2286000 h 3312543"/>
              <a:gd name="connsiteX7" fmla="*/ 2553419 w 7461849"/>
              <a:gd name="connsiteY7" fmla="*/ 2113472 h 3312543"/>
              <a:gd name="connsiteX8" fmla="*/ 3243532 w 7461849"/>
              <a:gd name="connsiteY8" fmla="*/ 1906438 h 3312543"/>
              <a:gd name="connsiteX9" fmla="*/ 3571336 w 7461849"/>
              <a:gd name="connsiteY9" fmla="*/ 1708030 h 3312543"/>
              <a:gd name="connsiteX10" fmla="*/ 4166559 w 7461849"/>
              <a:gd name="connsiteY10" fmla="*/ 1518249 h 3312543"/>
              <a:gd name="connsiteX11" fmla="*/ 4494363 w 7461849"/>
              <a:gd name="connsiteY11" fmla="*/ 1268083 h 3312543"/>
              <a:gd name="connsiteX12" fmla="*/ 5141344 w 7461849"/>
              <a:gd name="connsiteY12" fmla="*/ 1078302 h 3312543"/>
              <a:gd name="connsiteX13" fmla="*/ 5555412 w 7461849"/>
              <a:gd name="connsiteY13" fmla="*/ 854015 h 3312543"/>
              <a:gd name="connsiteX14" fmla="*/ 6012612 w 7461849"/>
              <a:gd name="connsiteY14" fmla="*/ 664234 h 3312543"/>
              <a:gd name="connsiteX15" fmla="*/ 6228272 w 7461849"/>
              <a:gd name="connsiteY15" fmla="*/ 483079 h 3312543"/>
              <a:gd name="connsiteX16" fmla="*/ 6763110 w 7461849"/>
              <a:gd name="connsiteY16" fmla="*/ 310551 h 3312543"/>
              <a:gd name="connsiteX17" fmla="*/ 7220310 w 7461849"/>
              <a:gd name="connsiteY17" fmla="*/ 112143 h 3312543"/>
              <a:gd name="connsiteX18" fmla="*/ 7461849 w 7461849"/>
              <a:gd name="connsiteY18" fmla="*/ 0 h 331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461849" h="3312543">
                <a:moveTo>
                  <a:pt x="0" y="3312543"/>
                </a:moveTo>
                <a:cubicBezTo>
                  <a:pt x="21566" y="3252158"/>
                  <a:pt x="43132" y="3191774"/>
                  <a:pt x="120770" y="3148642"/>
                </a:cubicBezTo>
                <a:cubicBezTo>
                  <a:pt x="198408" y="3105510"/>
                  <a:pt x="337869" y="3106947"/>
                  <a:pt x="465827" y="3053751"/>
                </a:cubicBezTo>
                <a:cubicBezTo>
                  <a:pt x="593786" y="3000555"/>
                  <a:pt x="731808" y="2882660"/>
                  <a:pt x="888521" y="2829464"/>
                </a:cubicBezTo>
                <a:cubicBezTo>
                  <a:pt x="1045234" y="2776268"/>
                  <a:pt x="1256582" y="2796397"/>
                  <a:pt x="1406106" y="2734574"/>
                </a:cubicBezTo>
                <a:cubicBezTo>
                  <a:pt x="1555630" y="2672751"/>
                  <a:pt x="1637581" y="2533290"/>
                  <a:pt x="1785668" y="2458528"/>
                </a:cubicBezTo>
                <a:cubicBezTo>
                  <a:pt x="1933755" y="2383766"/>
                  <a:pt x="2166669" y="2343509"/>
                  <a:pt x="2294627" y="2286000"/>
                </a:cubicBezTo>
                <a:cubicBezTo>
                  <a:pt x="2422585" y="2228491"/>
                  <a:pt x="2395268" y="2176732"/>
                  <a:pt x="2553419" y="2113472"/>
                </a:cubicBezTo>
                <a:cubicBezTo>
                  <a:pt x="2711570" y="2050212"/>
                  <a:pt x="3073879" y="1974012"/>
                  <a:pt x="3243532" y="1906438"/>
                </a:cubicBezTo>
                <a:cubicBezTo>
                  <a:pt x="3413185" y="1838864"/>
                  <a:pt x="3417498" y="1772728"/>
                  <a:pt x="3571336" y="1708030"/>
                </a:cubicBezTo>
                <a:cubicBezTo>
                  <a:pt x="3725174" y="1643332"/>
                  <a:pt x="4012721" y="1591573"/>
                  <a:pt x="4166559" y="1518249"/>
                </a:cubicBezTo>
                <a:cubicBezTo>
                  <a:pt x="4320397" y="1444925"/>
                  <a:pt x="4331899" y="1341407"/>
                  <a:pt x="4494363" y="1268083"/>
                </a:cubicBezTo>
                <a:cubicBezTo>
                  <a:pt x="4656827" y="1194759"/>
                  <a:pt x="4964503" y="1147313"/>
                  <a:pt x="5141344" y="1078302"/>
                </a:cubicBezTo>
                <a:cubicBezTo>
                  <a:pt x="5318186" y="1009291"/>
                  <a:pt x="5410201" y="923026"/>
                  <a:pt x="5555412" y="854015"/>
                </a:cubicBezTo>
                <a:cubicBezTo>
                  <a:pt x="5700623" y="785004"/>
                  <a:pt x="5900469" y="726057"/>
                  <a:pt x="6012612" y="664234"/>
                </a:cubicBezTo>
                <a:cubicBezTo>
                  <a:pt x="6124755" y="602411"/>
                  <a:pt x="6103189" y="542026"/>
                  <a:pt x="6228272" y="483079"/>
                </a:cubicBezTo>
                <a:cubicBezTo>
                  <a:pt x="6353355" y="424132"/>
                  <a:pt x="6597770" y="372374"/>
                  <a:pt x="6763110" y="310551"/>
                </a:cubicBezTo>
                <a:cubicBezTo>
                  <a:pt x="6928450" y="248728"/>
                  <a:pt x="7103854" y="163901"/>
                  <a:pt x="7220310" y="112143"/>
                </a:cubicBezTo>
                <a:cubicBezTo>
                  <a:pt x="7336766" y="60385"/>
                  <a:pt x="7399307" y="30192"/>
                  <a:pt x="7461849" y="0"/>
                </a:cubicBezTo>
              </a:path>
            </a:pathLst>
          </a:custGeom>
          <a:ln w="2222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124511"/>
      </p:ext>
    </p:extLst>
  </p:cSld>
  <p:clrMapOvr>
    <a:masterClrMapping/>
  </p:clrMapOvr>
  <p:transition spd="med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0"/>
                            </p:stCondLst>
                            <p:childTnLst>
                              <p:par>
                                <p:cTn id="4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000"/>
                            </p:stCondLst>
                            <p:childTnLst>
                              <p:par>
                                <p:cTn id="4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4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6000"/>
                            </p:stCondLst>
                            <p:childTnLst>
                              <p:par>
                                <p:cTn id="8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8000"/>
                            </p:stCondLst>
                            <p:childTnLst>
                              <p:par>
                                <p:cTn id="8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31" grpId="0" animBg="1"/>
      <p:bldP spid="32" grpId="0"/>
      <p:bldP spid="34" grpId="0"/>
      <p:bldP spid="35" grpId="0"/>
      <p:bldP spid="36" grpId="0"/>
      <p:bldP spid="4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468313" y="1916113"/>
            <a:ext cx="8185150" cy="4465637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07950" y="260350"/>
            <a:ext cx="8856663" cy="889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0964" name="Объект 2"/>
          <p:cNvSpPr>
            <a:spLocks noGrp="1"/>
          </p:cNvSpPr>
          <p:nvPr>
            <p:ph idx="4294967295"/>
          </p:nvPr>
        </p:nvSpPr>
        <p:spPr>
          <a:xfrm>
            <a:off x="827088" y="2205038"/>
            <a:ext cx="8229600" cy="4525962"/>
          </a:xfrm>
        </p:spPr>
        <p:txBody>
          <a:bodyPr/>
          <a:lstStyle/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  <a:cs typeface="Times New Roman" pitchFamily="18" charset="0"/>
              </a:rPr>
              <a:t>Учебный план</a:t>
            </a:r>
          </a:p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  <a:cs typeface="Times New Roman" pitchFamily="18" charset="0"/>
              </a:rPr>
              <a:t>Рабочие программы учебных предметов</a:t>
            </a:r>
          </a:p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  <a:cs typeface="Times New Roman" pitchFamily="18" charset="0"/>
              </a:rPr>
              <a:t>Программы коррекционных курсов</a:t>
            </a:r>
          </a:p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  <a:cs typeface="Times New Roman" pitchFamily="18" charset="0"/>
              </a:rPr>
              <a:t>Программа духовно-нравственного развития</a:t>
            </a:r>
          </a:p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  <a:cs typeface="Times New Roman" pitchFamily="18" charset="0"/>
              </a:rPr>
              <a:t>Программа формирования универсальных учебных действий</a:t>
            </a:r>
          </a:p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  <a:cs typeface="Times New Roman" pitchFamily="18" charset="0"/>
              </a:rPr>
              <a:t>Программа формирования экологической культуры, здорового и безопасного образа жизни</a:t>
            </a:r>
          </a:p>
          <a:p>
            <a:pPr eaLnBrk="1" hangingPunct="1">
              <a:lnSpc>
                <a:spcPts val="2600"/>
              </a:lnSpc>
              <a:spcAft>
                <a:spcPts val="6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400" dirty="0" smtClean="0">
                <a:latin typeface="+mj-lt"/>
                <a:cs typeface="Times New Roman" pitchFamily="18" charset="0"/>
              </a:rPr>
              <a:t>Программа внеурочной деятельности</a:t>
            </a:r>
          </a:p>
          <a:p>
            <a:pPr eaLnBrk="1" hangingPunct="1">
              <a:defRPr/>
            </a:pPr>
            <a:endParaRPr lang="ru-RU" altLang="ru-RU" dirty="0" smtClean="0"/>
          </a:p>
        </p:txBody>
      </p:sp>
      <p:sp>
        <p:nvSpPr>
          <p:cNvPr id="15365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68313" y="28575"/>
            <a:ext cx="8229600" cy="1354138"/>
          </a:xfrm>
        </p:spPr>
        <p:txBody>
          <a:bodyPr/>
          <a:lstStyle/>
          <a:p>
            <a:pPr eaLnBrk="1" hangingPunct="1"/>
            <a:r>
              <a:rPr lang="ru-RU" altLang="ru-RU" sz="2700" b="1" smtClean="0">
                <a:cs typeface="Times New Roman" pitchFamily="18" charset="0"/>
              </a:rPr>
              <a:t>Структурные элементы примерной адаптированной основной образовательной программы:</a:t>
            </a:r>
          </a:p>
        </p:txBody>
      </p:sp>
    </p:spTree>
    <p:extLst>
      <p:ext uri="{BB962C8B-B14F-4D97-AF65-F5344CB8AC3E}">
        <p14:creationId xmlns:p14="http://schemas.microsoft.com/office/powerpoint/2010/main" val="694634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69888" y="1989138"/>
            <a:ext cx="8523287" cy="38163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20675" y="188913"/>
            <a:ext cx="8424863" cy="93662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1988" name="Объект 2"/>
          <p:cNvSpPr>
            <a:spLocks noGrp="1"/>
          </p:cNvSpPr>
          <p:nvPr>
            <p:ph idx="4294967295"/>
          </p:nvPr>
        </p:nvSpPr>
        <p:spPr>
          <a:xfrm>
            <a:off x="515938" y="2492375"/>
            <a:ext cx="8229600" cy="4525963"/>
          </a:xfrm>
        </p:spPr>
        <p:txBody>
          <a:bodyPr/>
          <a:lstStyle/>
          <a:p>
            <a:pPr algn="just" eaLnBrk="1" hangingPunct="1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 smtClean="0">
                <a:latin typeface="+mj-lt"/>
                <a:cs typeface="Times New Roman" pitchFamily="18" charset="0"/>
              </a:rPr>
              <a:t>Личностные ― связаны с овладением жизненными компетенциями;</a:t>
            </a:r>
          </a:p>
          <a:p>
            <a:pPr algn="just" eaLnBrk="1" hangingPunct="1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 smtClean="0">
                <a:latin typeface="+mj-lt"/>
                <a:cs typeface="Times New Roman" pitchFamily="18" charset="0"/>
              </a:rPr>
              <a:t>Предметные ― обусловлены овладением содержанием отдельных учебных предметов;</a:t>
            </a:r>
          </a:p>
          <a:p>
            <a:pPr algn="just" eaLnBrk="1" hangingPunct="1">
              <a:lnSpc>
                <a:spcPts val="25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 err="1" smtClean="0">
                <a:latin typeface="+mj-lt"/>
                <a:cs typeface="Times New Roman" pitchFamily="18" charset="0"/>
              </a:rPr>
              <a:t>Метапредметные</a:t>
            </a:r>
            <a:r>
              <a:rPr lang="ru-RU" altLang="ru-RU" sz="2800" dirty="0" smtClean="0">
                <a:latin typeface="+mj-lt"/>
                <a:cs typeface="Times New Roman" pitchFamily="18" charset="0"/>
              </a:rPr>
              <a:t> ― направлены на формирование универсальных учебных действий.</a:t>
            </a:r>
          </a:p>
        </p:txBody>
      </p:sp>
      <p:sp>
        <p:nvSpPr>
          <p:cNvPr id="1638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82600" y="49213"/>
            <a:ext cx="8243888" cy="1216025"/>
          </a:xfrm>
        </p:spPr>
        <p:txBody>
          <a:bodyPr/>
          <a:lstStyle/>
          <a:p>
            <a:pPr eaLnBrk="1" hangingPunct="1"/>
            <a:r>
              <a:rPr lang="ru-RU" altLang="ru-RU" sz="2800" b="1" smtClean="0">
                <a:cs typeface="Times New Roman" pitchFamily="18" charset="0"/>
              </a:rPr>
              <a:t>Результаты освоения примерной адаптированной </a:t>
            </a:r>
            <a:br>
              <a:rPr lang="ru-RU" altLang="ru-RU" sz="2800" b="1" smtClean="0">
                <a:cs typeface="Times New Roman" pitchFamily="18" charset="0"/>
              </a:rPr>
            </a:br>
            <a:r>
              <a:rPr lang="ru-RU" altLang="ru-RU" sz="2800" b="1" smtClean="0">
                <a:cs typeface="Times New Roman" pitchFamily="18" charset="0"/>
              </a:rPr>
              <a:t>основной образовательной программы</a:t>
            </a:r>
          </a:p>
        </p:txBody>
      </p:sp>
    </p:spTree>
    <p:extLst>
      <p:ext uri="{BB962C8B-B14F-4D97-AF65-F5344CB8AC3E}">
        <p14:creationId xmlns:p14="http://schemas.microsoft.com/office/powerpoint/2010/main" val="2335285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50825" y="1125538"/>
            <a:ext cx="8713788" cy="525621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950" y="115888"/>
            <a:ext cx="8856663" cy="88900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412" name="Заголовок 1"/>
          <p:cNvSpPr>
            <a:spLocks noGrp="1"/>
          </p:cNvSpPr>
          <p:nvPr>
            <p:ph type="title"/>
          </p:nvPr>
        </p:nvSpPr>
        <p:spPr>
          <a:xfrm>
            <a:off x="457200" y="-90488"/>
            <a:ext cx="8229600" cy="1143001"/>
          </a:xfrm>
        </p:spPr>
        <p:txBody>
          <a:bodyPr/>
          <a:lstStyle/>
          <a:p>
            <a:r>
              <a:rPr lang="ru-RU" altLang="ru-RU" sz="3600" b="1" smtClean="0">
                <a:cs typeface="Times New Roman" pitchFamily="18" charset="0"/>
              </a:rPr>
              <a:t>Сравнение АОП и АООП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188" y="1362075"/>
          <a:ext cx="7848600" cy="4803774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1704746"/>
                <a:gridCol w="2765118"/>
                <a:gridCol w="3378736"/>
              </a:tblGrid>
              <a:tr h="80848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Адаптированная образовательная программа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АОП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Адаптированная основная общеобразовательная программа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АООП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631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Образовательная организация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Общеобразовательная организация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>
                          <a:effectLst/>
                        </a:rPr>
                        <a:t>Образовательная организация для обучающихся с ОВЗ</a:t>
                      </a:r>
                      <a:endParaRPr lang="ru-RU" sz="13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19144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Разрабатывается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на основе основных образовательных программ,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реализуется в соответствии с </a:t>
                      </a:r>
                      <a:r>
                        <a:rPr lang="ru-RU" sz="1300" dirty="0" err="1">
                          <a:effectLst/>
                        </a:rPr>
                        <a:t>ФГОСами</a:t>
                      </a:r>
                      <a:r>
                        <a:rPr lang="ru-RU" sz="1300" dirty="0">
                          <a:effectLst/>
                        </a:rPr>
                        <a:t> общего образования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с учетом особенностей психофизического развития и возможностей обучающихся.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Для обучающихся с умственной отсталостью  - создается на основе индивидуального учебного плана, не предполагает освоение уровня основного общего образования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2806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Прием детей с ОВЗ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С согласия родителей и на основании рекомендаций ПМПК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9896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Документы об обучении</a:t>
                      </a:r>
                      <a:endParaRPr lang="ru-RU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 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Особый порядок выдачи.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300" dirty="0">
                          <a:effectLst/>
                        </a:rPr>
                        <a:t>Свидетельство об обучении (для лиц с различными формами умственной отсталости)</a:t>
                      </a:r>
                      <a:endParaRPr lang="ru-RU" sz="13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4501261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9449"/>
            <a:ext cx="658802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691680" y="260648"/>
            <a:ext cx="6995120" cy="1156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971600" y="1600200"/>
            <a:ext cx="7715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Tx/>
              <a:buChar char="-"/>
            </a:pP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74638"/>
            <a:ext cx="8136904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ИНТЕГРАЦИЯ СИСТЕМ </a:t>
            </a:r>
            <a:b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>
                <a:solidFill>
                  <a:schemeClr val="accent1">
                    <a:lumMod val="50000"/>
                  </a:schemeClr>
                </a:solidFill>
              </a:rPr>
              <a:t>ОБЩЕГО И СПЕЦИАЛЬНОГО ОБРАЗОВАНИЯ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Есть дети, которые способны получить качественное образование в условиях инклюзии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Есть дети, которые способные получить качественное образование в специальных условиях (СКОШ)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5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9449"/>
            <a:ext cx="658802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691680" y="260648"/>
            <a:ext cx="6995120" cy="1156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971600" y="1600200"/>
            <a:ext cx="7715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Tx/>
              <a:buChar char="-"/>
            </a:pP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74638"/>
            <a:ext cx="8136904" cy="1143000"/>
          </a:xfrm>
        </p:spPr>
        <p:txBody>
          <a:bodyPr>
            <a:noAutofit/>
          </a:bodyPr>
          <a:lstStyle/>
          <a:p>
            <a:r>
              <a:rPr lang="ru-RU" sz="3200" b="1" dirty="0"/>
              <a:t>ВОЗМОЖНОСТИ РЕБЕНКА С ОВЗ РАСКРЫВАЮТСЯ В ОБУЧЕНИИ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spcAft>
                <a:spcPts val="1800"/>
              </a:spcAft>
              <a:buNone/>
            </a:pPr>
            <a:r>
              <a:rPr lang="ru-RU" dirty="0"/>
              <a:t>В конце каждого учебного года предусматривается </a:t>
            </a:r>
            <a:r>
              <a:rPr lang="ru-RU" dirty="0">
                <a:solidFill>
                  <a:srgbClr val="800000"/>
                </a:solidFill>
              </a:rPr>
              <a:t>возможность перевода </a:t>
            </a:r>
            <a:r>
              <a:rPr lang="ru-RU" dirty="0"/>
              <a:t>ребенка на другой вариант  ФГОС  по:</a:t>
            </a:r>
          </a:p>
          <a:p>
            <a:r>
              <a:rPr lang="ru-RU" dirty="0"/>
              <a:t>Рекомендации учителя</a:t>
            </a:r>
          </a:p>
          <a:p>
            <a:r>
              <a:rPr lang="ru-RU" dirty="0"/>
              <a:t>Запросу родителей</a:t>
            </a:r>
          </a:p>
          <a:p>
            <a:r>
              <a:rPr lang="ru-RU" dirty="0"/>
              <a:t>Заключению школьного консилиума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89843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pic>
        <p:nvPicPr>
          <p:cNvPr id="6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9449"/>
            <a:ext cx="658802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/>
              <a:t>Министерство образования и науки Республики Татарстан</a:t>
            </a:r>
            <a:endParaRPr lang="ru-RU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691680" y="260648"/>
            <a:ext cx="6995120" cy="11569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0" name="Объект 2"/>
          <p:cNvSpPr txBox="1">
            <a:spLocks/>
          </p:cNvSpPr>
          <p:nvPr/>
        </p:nvSpPr>
        <p:spPr>
          <a:xfrm>
            <a:off x="971600" y="1600200"/>
            <a:ext cx="7715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buFontTx/>
              <a:buChar char="-"/>
            </a:pPr>
            <a:endParaRPr lang="ru-RU" sz="1200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03648" y="274638"/>
            <a:ext cx="7283152" cy="1143000"/>
          </a:xfrm>
        </p:spPr>
        <p:txBody>
          <a:bodyPr>
            <a:noAutofit/>
          </a:bodyPr>
          <a:lstStyle/>
          <a:p>
            <a:r>
              <a:rPr lang="ru-RU" sz="3600" b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направления и задачи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Создание </a:t>
            </a:r>
            <a:r>
              <a:rPr lang="ru-RU" sz="2000" dirty="0" err="1"/>
              <a:t>безбарьерной</a:t>
            </a:r>
            <a:r>
              <a:rPr lang="ru-RU" sz="2000" dirty="0"/>
              <a:t> среды в образовательных </a:t>
            </a:r>
            <a:r>
              <a:rPr lang="ru-RU" sz="2000" dirty="0" smtClean="0"/>
              <a:t>организациях (299 школ)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Профессиональная переподготовка </a:t>
            </a:r>
            <a:r>
              <a:rPr lang="ru-RU" sz="2000" dirty="0" smtClean="0"/>
              <a:t>и обучение учителей (ИРО, ТИСБИ, ИЭУИП, К(П)ФУ, </a:t>
            </a:r>
            <a:r>
              <a:rPr lang="ru-RU" sz="2000" dirty="0" err="1" smtClean="0"/>
              <a:t>стажировочные</a:t>
            </a:r>
            <a:r>
              <a:rPr lang="ru-RU" sz="2000" dirty="0" smtClean="0"/>
              <a:t> площадки на базе специальных (коррекционных) школ)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Организация дистанционного образования детей-инвалидов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 smtClean="0"/>
              <a:t>Учет </a:t>
            </a:r>
            <a:r>
              <a:rPr lang="ru-RU" sz="2000" dirty="0"/>
              <a:t>детей с ОВЗ и инвалидностью при прогнозировании и планировании финансовых и организационных условий обеспечения прав на </a:t>
            </a:r>
            <a:r>
              <a:rPr lang="ru-RU" sz="2000" dirty="0" smtClean="0"/>
              <a:t>образование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Приведение в соответствие с требованиями ФГОС и ФГОС ОВЗ специальных условий получения образования в образовательных </a:t>
            </a:r>
            <a:r>
              <a:rPr lang="ru-RU" sz="2000" dirty="0" smtClean="0"/>
              <a:t>организациях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000" dirty="0"/>
              <a:t>Совершенствование нормативного сопровождения, предусматривающее разработку договора между участниками образовательного процесса, процедуры согласования с родителями варианта программы для ребенка с ОВЗ, процедуры перевода ребенка с ОВЗ с одного варианта программы на </a:t>
            </a:r>
            <a:r>
              <a:rPr lang="ru-RU" sz="2000" dirty="0" smtClean="0"/>
              <a:t>другой</a:t>
            </a: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endParaRPr lang="ru-RU" sz="2000" dirty="0"/>
          </a:p>
          <a:p>
            <a:pPr>
              <a:buFont typeface="Wingdings" panose="05000000000000000000" pitchFamily="2" charset="2"/>
              <a:buChar char="Ø"/>
            </a:pP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9053051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692275" y="0"/>
            <a:ext cx="5832475" cy="576263"/>
          </a:xfrm>
          <a:prstGeom prst="roundRect">
            <a:avLst>
              <a:gd name="adj" fmla="val 25675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Новое в терминологии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0825" y="692150"/>
            <a:ext cx="8569325" cy="576263"/>
          </a:xfrm>
          <a:prstGeom prst="roundRect">
            <a:avLst>
              <a:gd name="adj" fmla="val 2517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lnSpc>
                <a:spcPts val="2000"/>
              </a:lnSpc>
              <a:spcAft>
                <a:spcPts val="0"/>
              </a:spcAft>
              <a:buFont typeface="Wingdings" panose="05000000000000000000" pitchFamily="2" charset="2"/>
              <a:buChar char="§"/>
              <a:defRPr/>
            </a:pPr>
            <a:r>
              <a:rPr lang="ru-RU" sz="2300" dirty="0">
                <a:solidFill>
                  <a:schemeClr val="tx1"/>
                </a:solidFill>
              </a:rPr>
              <a:t>Обучающиеся с ограниченными возможностями здоровья </a:t>
            </a:r>
          </a:p>
          <a:p>
            <a:pPr>
              <a:lnSpc>
                <a:spcPts val="2000"/>
              </a:lnSpc>
              <a:spcAft>
                <a:spcPts val="600"/>
              </a:spcAft>
              <a:defRPr/>
            </a:pPr>
            <a:r>
              <a:rPr lang="ru-RU" sz="2300" dirty="0">
                <a:solidFill>
                  <a:schemeClr val="tx1"/>
                </a:solidFill>
              </a:rPr>
              <a:t>     (п. 16 ст. 2)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50825" y="3860800"/>
            <a:ext cx="8569325" cy="936625"/>
          </a:xfrm>
          <a:prstGeom prst="roundRect">
            <a:avLst>
              <a:gd name="adj" fmla="val 2517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ru-RU" sz="2300" dirty="0">
                <a:solidFill>
                  <a:schemeClr val="tx1"/>
                </a:solidFill>
              </a:rPr>
              <a:t>Специальные условия для получения образования обучающимися с ОВЗ (п. 3 ст. 79) (использование специальных учебников, учебных пособий, дидактических материалов)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50825" y="1484313"/>
            <a:ext cx="8567738" cy="576262"/>
          </a:xfrm>
          <a:prstGeom prst="roundRect">
            <a:avLst>
              <a:gd name="adj" fmla="val 3094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ru-RU" sz="2300" dirty="0">
                <a:solidFill>
                  <a:schemeClr val="tx1"/>
                </a:solidFill>
              </a:rPr>
              <a:t>Инклюзивное образование (п. 27 ст. 2)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50825" y="4984750"/>
            <a:ext cx="8567738" cy="1873250"/>
          </a:xfrm>
          <a:prstGeom prst="roundRect">
            <a:avLst>
              <a:gd name="adj" fmla="val 2517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9875" indent="-269875"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ru-RU" sz="2300" dirty="0">
                <a:solidFill>
                  <a:schemeClr val="tx1"/>
                </a:solidFill>
              </a:rPr>
              <a:t>В законе не употребляется термин «специальный (коррекционный)» применительно к школе, классу и т.д.  </a:t>
            </a:r>
          </a:p>
          <a:p>
            <a:pPr marL="265113">
              <a:lnSpc>
                <a:spcPts val="2000"/>
              </a:lnSpc>
              <a:spcAft>
                <a:spcPts val="600"/>
              </a:spcAft>
              <a:defRPr/>
            </a:pPr>
            <a:r>
              <a:rPr lang="ru-RU" sz="2300" dirty="0">
                <a:solidFill>
                  <a:schemeClr val="tx1"/>
                </a:solidFill>
              </a:rPr>
              <a:t>(п. 5 </a:t>
            </a:r>
            <a:r>
              <a:rPr lang="ru-RU" sz="2300" dirty="0" err="1">
                <a:solidFill>
                  <a:schemeClr val="tx1"/>
                </a:solidFill>
              </a:rPr>
              <a:t>пп</a:t>
            </a:r>
            <a:r>
              <a:rPr lang="ru-RU" sz="2300" dirty="0">
                <a:solidFill>
                  <a:schemeClr val="tx1"/>
                </a:solidFill>
              </a:rPr>
              <a:t>. 1 ст. 108: </a:t>
            </a:r>
            <a:r>
              <a:rPr lang="ru-RU" sz="2300" i="1" dirty="0">
                <a:solidFill>
                  <a:schemeClr val="tx1"/>
                </a:solidFill>
              </a:rPr>
              <a:t>«специальные (коррекционные) образовательные учреждения для обучающихся, воспитанников с ограниченными возможностями здоровья должны переименоваться в общеобразовательные организации»)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825" y="2276475"/>
            <a:ext cx="8567738" cy="1341438"/>
          </a:xfrm>
          <a:prstGeom prst="roundRect">
            <a:avLst>
              <a:gd name="adj" fmla="val 2517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69875" indent="-269875">
              <a:lnSpc>
                <a:spcPts val="2000"/>
              </a:lnSpc>
              <a:spcAft>
                <a:spcPts val="600"/>
              </a:spcAft>
              <a:buFont typeface="Wingdings" panose="05000000000000000000" pitchFamily="2" charset="2"/>
              <a:buChar char="§"/>
              <a:defRPr/>
            </a:pPr>
            <a:r>
              <a:rPr lang="ru-RU" sz="2300" dirty="0">
                <a:solidFill>
                  <a:schemeClr val="tx1"/>
                </a:solidFill>
              </a:rPr>
              <a:t>Адаптированные основные общеобразовательные программы (ст. 79): </a:t>
            </a:r>
            <a:r>
              <a:rPr lang="ru-RU" sz="2300" i="1" dirty="0">
                <a:solidFill>
                  <a:schemeClr val="tx1"/>
                </a:solidFill>
              </a:rPr>
              <a:t>«Общее образование обучающихся с ОВЗ осуществляется в организациях, осуществляющих образовательную деятельность по адаптированным основным образовательным программам» </a:t>
            </a:r>
          </a:p>
        </p:txBody>
      </p:sp>
    </p:spTree>
    <p:extLst>
      <p:ext uri="{BB962C8B-B14F-4D97-AF65-F5344CB8AC3E}">
        <p14:creationId xmlns:p14="http://schemas.microsoft.com/office/powerpoint/2010/main" val="33802441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88938" y="2420938"/>
            <a:ext cx="8483600" cy="65405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Концептуальные положения Стандарта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8938" y="3213100"/>
            <a:ext cx="8483600" cy="345598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4820" name="Объект 2"/>
          <p:cNvSpPr>
            <a:spLocks noGrp="1"/>
          </p:cNvSpPr>
          <p:nvPr>
            <p:ph idx="4294967295"/>
          </p:nvPr>
        </p:nvSpPr>
        <p:spPr>
          <a:xfrm>
            <a:off x="514350" y="3429000"/>
            <a:ext cx="8232775" cy="3889375"/>
          </a:xfrm>
        </p:spPr>
        <p:txBody>
          <a:bodyPr/>
          <a:lstStyle/>
          <a:p>
            <a:pPr algn="just" eaLnBrk="1" hangingPunct="1">
              <a:lnSpc>
                <a:spcPts val="2700"/>
              </a:lnSpc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>
                <a:latin typeface="+mj-lt"/>
                <a:cs typeface="Times New Roman" pitchFamily="18" charset="0"/>
              </a:rPr>
              <a:t>Н</a:t>
            </a:r>
            <a:r>
              <a:rPr lang="ru-RU" altLang="ru-RU" sz="2800" dirty="0" smtClean="0">
                <a:latin typeface="+mj-lt"/>
                <a:cs typeface="Times New Roman" pitchFamily="18" charset="0"/>
              </a:rPr>
              <a:t>еоднородность состава каждой категории обучающихся с ОВЗ;</a:t>
            </a:r>
          </a:p>
          <a:p>
            <a:pPr algn="just" eaLnBrk="1" hangingPunct="1">
              <a:lnSpc>
                <a:spcPts val="27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 smtClean="0">
                <a:latin typeface="+mj-lt"/>
                <a:cs typeface="Times New Roman" pitchFamily="18" charset="0"/>
              </a:rPr>
              <a:t> Наличие у каждой группы обучающихся с ОВЗ особых образовательных потребностей;</a:t>
            </a:r>
          </a:p>
          <a:p>
            <a:pPr algn="just" eaLnBrk="1" hangingPunct="1">
              <a:lnSpc>
                <a:spcPts val="2700"/>
              </a:lnSpc>
              <a:spcAft>
                <a:spcPts val="1200"/>
              </a:spcAft>
              <a:buFont typeface="Wingdings" panose="05000000000000000000" pitchFamily="2" charset="2"/>
              <a:buChar char="v"/>
              <a:defRPr/>
            </a:pPr>
            <a:r>
              <a:rPr lang="ru-RU" altLang="ru-RU" sz="2800" dirty="0" smtClean="0">
                <a:latin typeface="+mj-lt"/>
                <a:cs typeface="Times New Roman" pitchFamily="18" charset="0"/>
              </a:rPr>
              <a:t> Необходимость создания специальных условий получения образования, учитывающих особые образовательные потребности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83079" y="44624"/>
            <a:ext cx="8713787" cy="77946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  <a:lumMod val="37000"/>
                  <a:lumOff val="63000"/>
                </a:schemeClr>
              </a:gs>
              <a:gs pos="39000">
                <a:schemeClr val="accent6">
                  <a:lumMod val="40000"/>
                  <a:lumOff val="60000"/>
                  <a:shade val="67500"/>
                  <a:satMod val="115000"/>
                </a:schemeClr>
              </a:gs>
              <a:gs pos="67000">
                <a:schemeClr val="accent6">
                  <a:lumMod val="40000"/>
                  <a:lumOff val="60000"/>
                  <a:shade val="100000"/>
                  <a:satMod val="115000"/>
                </a:schemeClr>
              </a:gs>
            </a:gsLst>
            <a:lin ang="13500000" scaled="1"/>
            <a:tileRect/>
          </a:gradFill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dirty="0">
                <a:solidFill>
                  <a:schemeClr val="tx1"/>
                </a:solidFill>
              </a:rPr>
              <a:t>3. Разработка ФГОС для обучающихся с ОВЗ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68413" y="908050"/>
            <a:ext cx="6696075" cy="1468438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>
              <a:lnSpc>
                <a:spcPts val="1900"/>
              </a:lnSpc>
              <a:spcAft>
                <a:spcPts val="600"/>
              </a:spcAft>
              <a:buFont typeface="Wingdings" panose="05000000000000000000" pitchFamily="2" charset="2"/>
              <a:buChar char="q"/>
              <a:defRPr/>
            </a:pPr>
            <a:r>
              <a:rPr lang="ru-RU" sz="2000" b="1" dirty="0">
                <a:solidFill>
                  <a:schemeClr val="tx1"/>
                </a:solidFill>
              </a:rPr>
              <a:t>Российский государственный педагогический университет им. А.И. Герцена  </a:t>
            </a:r>
            <a:r>
              <a:rPr lang="ru-RU" sz="2000" b="1" dirty="0">
                <a:solidFill>
                  <a:srgbClr val="242684"/>
                </a:solidFill>
                <a:hlinkClick r:id="rId3"/>
              </a:rPr>
              <a:t>http://www.herzen.spb.ru</a:t>
            </a:r>
            <a:endParaRPr lang="ru-RU" sz="2000" b="1" dirty="0">
              <a:solidFill>
                <a:srgbClr val="242684"/>
              </a:solidFill>
            </a:endParaRPr>
          </a:p>
          <a:p>
            <a:pPr marL="342900" indent="-342900">
              <a:lnSpc>
                <a:spcPts val="1900"/>
              </a:lnSpc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ru-RU" sz="2000" b="1" dirty="0">
                <a:solidFill>
                  <a:schemeClr val="tx1"/>
                </a:solidFill>
              </a:rPr>
              <a:t>Институт коррекционной педагогики РАО:</a:t>
            </a:r>
          </a:p>
          <a:p>
            <a:pPr>
              <a:lnSpc>
                <a:spcPts val="1900"/>
              </a:lnSpc>
              <a:spcAft>
                <a:spcPts val="600"/>
              </a:spcAft>
              <a:defRPr/>
            </a:pPr>
            <a:r>
              <a:rPr lang="ru-RU" sz="2000" b="1" dirty="0">
                <a:solidFill>
                  <a:schemeClr val="tx1"/>
                </a:solidFill>
              </a:rPr>
              <a:t>      </a:t>
            </a:r>
            <a:r>
              <a:rPr lang="ru-RU" sz="2000" b="1" dirty="0">
                <a:solidFill>
                  <a:srgbClr val="242684"/>
                </a:solidFill>
                <a:hlinkClick r:id="rId4"/>
              </a:rPr>
              <a:t>http://институт-коррекционной-педагогики.рф</a:t>
            </a:r>
            <a:endParaRPr lang="ru-RU" sz="2000" b="1" dirty="0">
              <a:solidFill>
                <a:srgbClr val="24268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149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763588" y="76200"/>
            <a:ext cx="7835900" cy="193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20701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547688" indent="-182563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822325" indent="-182563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096963" indent="-182563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1389063" indent="-182563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1846263" indent="-182563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303463" indent="-182563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2760663" indent="-182563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217863" indent="-182563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МИНИСТЕРСТВО ОБРАЗОВАНИЯ И НАУКИ</a:t>
            </a:r>
            <a:b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РОССИЙСКОЙ ФЕДЕРАЦИИ</a:t>
            </a:r>
          </a:p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 Р И К А З </a:t>
            </a:r>
          </a:p>
          <a:p>
            <a:pPr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«19» декабря 2014г.                                                      №1598 </a:t>
            </a:r>
            <a:endParaRPr lang="ru-RU" altLang="ru-RU" sz="1600">
              <a:solidFill>
                <a:schemeClr val="tx1"/>
              </a:solidFill>
              <a:latin typeface="Arial" pitchFamily="34" charset="0"/>
            </a:endParaRPr>
          </a:p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 утверждении федерального государственного образовательного стандарта начального общего образования обучающихся </a:t>
            </a:r>
          </a:p>
          <a:p>
            <a:pPr algn="ctr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 ограниченными возможностями здоровья</a:t>
            </a:r>
            <a:endParaRPr lang="ru-RU" altLang="ru-RU" sz="16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6147" name="Объект 6"/>
          <p:cNvSpPr>
            <a:spLocks noGrp="1"/>
          </p:cNvSpPr>
          <p:nvPr>
            <p:ph sz="quarter" idx="4294967295"/>
          </p:nvPr>
        </p:nvSpPr>
        <p:spPr>
          <a:xfrm>
            <a:off x="763588" y="1922463"/>
            <a:ext cx="7823200" cy="4459287"/>
          </a:xfrm>
          <a:prstGeom prst="rect">
            <a:avLst/>
          </a:prstGeom>
        </p:spPr>
        <p:txBody>
          <a:bodyPr/>
          <a:lstStyle/>
          <a:p>
            <a:pPr marL="44450" indent="0">
              <a:buFont typeface="Georgia" pitchFamily="18" charset="0"/>
              <a:buNone/>
            </a:pPr>
            <a:endParaRPr lang="ru-RU" altLang="ru-RU" smtClean="0"/>
          </a:p>
          <a:p>
            <a:pPr marL="44450" indent="0">
              <a:buFont typeface="Georgia" pitchFamily="18" charset="0"/>
              <a:buNone/>
            </a:pPr>
            <a:endParaRPr lang="ru-RU" altLang="ru-RU" smtClean="0"/>
          </a:p>
        </p:txBody>
      </p:sp>
      <p:sp>
        <p:nvSpPr>
          <p:cNvPr id="6148" name="Прямоугольник 8"/>
          <p:cNvSpPr>
            <a:spLocks noChangeArrowheads="1"/>
          </p:cNvSpPr>
          <p:nvPr/>
        </p:nvSpPr>
        <p:spPr bwMode="auto">
          <a:xfrm>
            <a:off x="763588" y="1922463"/>
            <a:ext cx="7977187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429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 соответствии с частью 6 статьи 11 Федерального закона от 29</a:t>
            </a:r>
            <a:r>
              <a:rPr lang="ru-RU" altLang="ru-RU" sz="180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 </a:t>
            </a:r>
            <a:r>
              <a:rPr lang="ru-RU" altLang="ru-RU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altLang="ru-RU" sz="180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 </a:t>
            </a:r>
            <a:r>
              <a:rPr lang="ru-RU" altLang="ru-RU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2012</a:t>
            </a:r>
            <a:r>
              <a:rPr lang="ru-RU" altLang="ru-RU" sz="180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 </a:t>
            </a:r>
            <a:r>
              <a:rPr lang="ru-RU" altLang="ru-RU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 №</a:t>
            </a:r>
            <a:r>
              <a:rPr lang="ru-RU" altLang="ru-RU" sz="180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 </a:t>
            </a:r>
            <a:r>
              <a:rPr lang="ru-RU" altLang="ru-RU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273-ФЗ </a:t>
            </a:r>
            <a:r>
              <a:rPr lang="ru-RU" altLang="ru-RU" sz="180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«</a:t>
            </a:r>
            <a:r>
              <a:rPr lang="ru-RU" altLang="ru-RU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 образовании в Российской Федерации</a:t>
            </a:r>
            <a:r>
              <a:rPr lang="ru-RU" altLang="ru-RU" sz="1800">
                <a:solidFill>
                  <a:srgbClr val="000000"/>
                </a:solidFill>
                <a:latin typeface="Arial" pitchFamily="34" charset="0"/>
                <a:cs typeface="Times New Roman" pitchFamily="18" charset="0"/>
              </a:rPr>
              <a:t>»</a:t>
            </a: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Положения о Министерстве образования и науки Российской Федерации и пунктом 17 Правил разработки, утверждения федеральных государственных образовательных стандартов, утвержденных постановлением Правительства Российской Федерации от 5 августа 2013 г. № 661, </a:t>
            </a:r>
          </a:p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 р и к а з ы в а ю:</a:t>
            </a:r>
            <a:endParaRPr lang="ru-RU" altLang="zh-CN" sz="1800">
              <a:solidFill>
                <a:srgbClr val="000000"/>
              </a:solidFill>
              <a:latin typeface="Arial" pitchFamily="34" charset="0"/>
              <a:cs typeface="方正姚体"/>
            </a:endParaRPr>
          </a:p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方正姚体"/>
              </a:rPr>
              <a:t>1. Утвердить прилагаемый федеральный государственный образовательный </a:t>
            </a: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方正姚体"/>
                <a:hlinkClick r:id="" action="ppaction://noaction"/>
              </a:rPr>
              <a:t>стандарт</a:t>
            </a: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方正姚体"/>
              </a:rPr>
              <a:t> начального общего образования обучающихся с ограниченными возможностями здоровья (далее </a:t>
            </a:r>
            <a:r>
              <a:rPr lang="ru-RU" altLang="zh-CN" sz="1800">
                <a:solidFill>
                  <a:srgbClr val="000000"/>
                </a:solidFill>
                <a:latin typeface="Arial" pitchFamily="34" charset="0"/>
                <a:cs typeface="方正姚体"/>
              </a:rPr>
              <a:t>–</a:t>
            </a: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方正姚体"/>
              </a:rPr>
              <a:t> Стандарт).</a:t>
            </a:r>
            <a:endParaRPr lang="ru-RU" altLang="zh-CN" sz="1800">
              <a:solidFill>
                <a:srgbClr val="000000"/>
              </a:solidFill>
              <a:latin typeface="Arial" pitchFamily="34" charset="0"/>
              <a:cs typeface="方正姚体"/>
            </a:endParaRPr>
          </a:p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方正姚体"/>
              </a:rPr>
              <a:t>2. Установить, что:</a:t>
            </a:r>
            <a:endParaRPr lang="ru-RU" altLang="zh-CN" sz="1800">
              <a:solidFill>
                <a:srgbClr val="000000"/>
              </a:solidFill>
              <a:latin typeface="Arial" pitchFamily="34" charset="0"/>
              <a:cs typeface="方正姚体"/>
            </a:endParaRPr>
          </a:p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方正姚体"/>
              </a:rPr>
              <a:t>Стандарт применяется к правоотношениям, возникшим с 1 сентября 2016 г.;</a:t>
            </a:r>
            <a:endParaRPr lang="ru-RU" altLang="zh-CN" sz="1800">
              <a:solidFill>
                <a:srgbClr val="000000"/>
              </a:solidFill>
              <a:latin typeface="Arial" pitchFamily="34" charset="0"/>
              <a:cs typeface="方正姚体"/>
            </a:endParaRPr>
          </a:p>
          <a:p>
            <a:pPr algn="just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方正姚体"/>
              </a:rPr>
              <a:t>обучение лиц, зачисленных до 1 сентября 2016 г. для обучения по адаптированным образовательным программам, осуществляется по ним до завершения обучения.</a:t>
            </a:r>
            <a:endParaRPr lang="ru-RU" altLang="zh-CN" sz="1800">
              <a:solidFill>
                <a:srgbClr val="000000"/>
              </a:solidFill>
              <a:latin typeface="Arial" pitchFamily="34" charset="0"/>
              <a:cs typeface="方正姚体"/>
            </a:endParaRPr>
          </a:p>
          <a:p>
            <a:pPr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方正姚体"/>
              </a:rPr>
              <a:t>Министр 						</a:t>
            </a: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Д.В. Ливанов</a:t>
            </a: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763588" y="6534150"/>
            <a:ext cx="8370887" cy="255588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/>
              <a:t>Министерство образования и науки Республики Татарстан</a:t>
            </a:r>
          </a:p>
        </p:txBody>
      </p:sp>
      <p:pic>
        <p:nvPicPr>
          <p:cNvPr id="6150" name="Picture 2" descr="C:\Users\Afanaseva\Desktop\са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3" y="122238"/>
            <a:ext cx="6588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88" y="901700"/>
            <a:ext cx="584200" cy="560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4286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4247" y="261442"/>
            <a:ext cx="7620491" cy="807430"/>
          </a:xfrm>
        </p:spPr>
        <p:txBody>
          <a:bodyPr>
            <a:normAutofit fontScale="90000"/>
          </a:bodyPr>
          <a:lstStyle/>
          <a:p>
            <a:pPr marL="0" indent="0"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alt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altLang="ru-RU" sz="1300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МИНИСТЕРСТВО </a:t>
            </a:r>
            <a:r>
              <a:rPr lang="ru-RU" alt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ОБРАЗОВАНИЯ И НАУКИ</a:t>
            </a:r>
            <a:br>
              <a:rPr lang="ru-RU" alt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РОССИЙСКОЙ </a:t>
            </a:r>
            <a:r>
              <a:rPr lang="ru-RU" alt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ФЕДЕРАЦИИ</a:t>
            </a:r>
            <a:br>
              <a:rPr lang="ru-RU" altLang="ru-RU" sz="2000" dirty="0" smtClean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alt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altLang="ru-RU" sz="2000" dirty="0"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7171" name="Прямоугольник 6"/>
          <p:cNvSpPr>
            <a:spLocks noChangeArrowheads="1"/>
          </p:cNvSpPr>
          <p:nvPr/>
        </p:nvSpPr>
        <p:spPr bwMode="auto">
          <a:xfrm>
            <a:off x="185738" y="981075"/>
            <a:ext cx="888365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172" name="Rectangle 8"/>
          <p:cNvSpPr>
            <a:spLocks noChangeArrowheads="1"/>
          </p:cNvSpPr>
          <p:nvPr/>
        </p:nvSpPr>
        <p:spPr bwMode="auto">
          <a:xfrm>
            <a:off x="1074738" y="550863"/>
            <a:ext cx="7620000" cy="1814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6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600" b="1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 Р И К А З </a:t>
            </a: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«19»  декабря 2014г.                                                                                           №1599</a:t>
            </a:r>
            <a:endParaRPr lang="ru-RU" altLang="ru-RU" sz="1600">
              <a:solidFill>
                <a:schemeClr val="tx1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>
                <a:solidFill>
                  <a:schemeClr val="tx1"/>
                </a:solidFill>
                <a:latin typeface="Arial" pitchFamily="34" charset="0"/>
              </a:rPr>
              <a:t>Об утверждении федерального государственного образовательного</a:t>
            </a:r>
            <a:endParaRPr lang="ru-RU" altLang="ru-RU" sz="1600">
              <a:solidFill>
                <a:schemeClr val="tx1"/>
              </a:solidFill>
              <a:latin typeface="Arial" pitchFamily="34" charset="0"/>
            </a:endParaRPr>
          </a:p>
          <a:p>
            <a:pPr algn="ctr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600" b="1">
                <a:solidFill>
                  <a:schemeClr val="tx1"/>
                </a:solidFill>
                <a:latin typeface="Arial" pitchFamily="34" charset="0"/>
              </a:rPr>
              <a:t>стандарта образования обучающихся с умственной отсталостью (интеллектуальными нарушениями)</a:t>
            </a:r>
            <a:endParaRPr lang="ru-RU" altLang="ru-RU" sz="160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7173" name="Прямоугольник 11"/>
          <p:cNvSpPr>
            <a:spLocks noChangeArrowheads="1"/>
          </p:cNvSpPr>
          <p:nvPr/>
        </p:nvSpPr>
        <p:spPr bwMode="auto">
          <a:xfrm>
            <a:off x="763588" y="1930400"/>
            <a:ext cx="8189912" cy="501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200">
                <a:solidFill>
                  <a:srgbClr val="404040"/>
                </a:solidFill>
                <a:latin typeface="Trebuchet MS" pitchFamily="34" charset="0"/>
              </a:defRPr>
            </a:lvl1pPr>
            <a:lvl2pPr marL="742950" indent="-28575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2000">
                <a:solidFill>
                  <a:srgbClr val="404040"/>
                </a:solidFill>
                <a:latin typeface="Trebuchet MS" pitchFamily="34" charset="0"/>
              </a:defRPr>
            </a:lvl2pPr>
            <a:lvl3pPr marL="11430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>
                <a:solidFill>
                  <a:srgbClr val="404040"/>
                </a:solidFill>
                <a:latin typeface="Trebuchet MS" pitchFamily="34" charset="0"/>
              </a:defRPr>
            </a:lvl3pPr>
            <a:lvl4pPr marL="16002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600">
                <a:solidFill>
                  <a:srgbClr val="404040"/>
                </a:solidFill>
                <a:latin typeface="Trebuchet MS" pitchFamily="34" charset="0"/>
              </a:defRPr>
            </a:lvl4pPr>
            <a:lvl5pPr marL="2057400" indent="-228600" eaLnBrk="0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ts val="300"/>
              </a:spcAft>
              <a:buClr>
                <a:srgbClr val="C3260C"/>
              </a:buClr>
              <a:buSzPct val="130000"/>
              <a:buFont typeface="Georgia" pitchFamily="18" charset="0"/>
              <a:buChar char="*"/>
              <a:defRPr sz="1400">
                <a:solidFill>
                  <a:srgbClr val="404040"/>
                </a:solidFill>
                <a:latin typeface="Trebuchet MS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соответствии с частью 6 статьи 11 Федерального закона  от 29 декабря 2012 г. № 273-ФЗ «Об образовании в Российской Федерации», подпунктом 5.2.41 Положения о Министерстве образования и науки Российской Федерации и пунктом 17 Правил разработки, утверждения федеральных государственных образовательных стандартов, утвержденных постановлением Правительства Российской Федерации от 5 августа 2013 г. № 661,   п р и к а з ы в а ю:</a:t>
            </a:r>
          </a:p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Утвердить прилагаемый федеральный государственный образовательный </a:t>
            </a: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стандарт</a:t>
            </a: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образования обучающихся с умственной отсталостью (интеллектуальными нарушениями) (далее – Стандарт).</a:t>
            </a:r>
          </a:p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Установить, что:</a:t>
            </a:r>
          </a:p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Стандарт применяется к правоотношениям, возникшим с 1 сентября 2016 года;</a:t>
            </a:r>
          </a:p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обучение лиц, зачисленных до 1 сентября 2016 г. для обучения по адаптированным образовательным программам осуществляется по ним до завершения обучения.</a:t>
            </a:r>
          </a:p>
          <a:p>
            <a:pPr algn="just"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altLang="zh-CN" sz="1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Министр						</a:t>
            </a:r>
            <a:r>
              <a:rPr lang="ru-RU" altLang="ru-RU" sz="1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Д.В. Ливанов</a:t>
            </a: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lang="ru-RU" altLang="ru-RU" sz="1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763588" y="6534150"/>
            <a:ext cx="8370887" cy="255588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/>
              <a:t>Министерство образования и науки Республики Татарстан</a:t>
            </a:r>
          </a:p>
        </p:txBody>
      </p:sp>
      <p:pic>
        <p:nvPicPr>
          <p:cNvPr id="7175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88" y="346075"/>
            <a:ext cx="6588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8" y="1109663"/>
            <a:ext cx="711200" cy="560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8669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548680"/>
            <a:ext cx="6624736" cy="1143000"/>
          </a:xfrm>
        </p:spPr>
        <p:txBody>
          <a:bodyPr>
            <a:normAutofit fontScale="90000"/>
          </a:bodyPr>
          <a:lstStyle/>
          <a:p>
            <a:pPr marL="0" indent="0" algn="ctr">
              <a:buFont typeface="Georgia" pitchFamily="18" charset="0"/>
              <a:buNone/>
              <a:defRPr/>
            </a:pPr>
            <a:r>
              <a:rPr lang="ru-RU" alt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государственный образовательный стандарт 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начального общего образования обучающихся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ограниченными возможностями здоровья </a:t>
            </a:r>
            <a:br>
              <a:rPr lang="ru-RU" alt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57325" y="1700213"/>
            <a:ext cx="6983413" cy="39703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Содержит:</a:t>
            </a:r>
          </a:p>
          <a:p>
            <a:pPr algn="just"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адаптированным основным образовательным программам начального общего образования для (детей)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глухих обучающихся;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слабослышащих и позднооглохших;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слепых;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слабовидящих 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поздноослепших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тяжелыми нарушениями речи;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нарушениями опорно-двигательного аппарата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задержкой психического развития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расстройствами аутистического спектра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endParaRPr lang="ru-RU" dirty="0">
              <a:latin typeface="Arial" charset="0"/>
            </a:endParaRPr>
          </a:p>
        </p:txBody>
      </p:sp>
      <p:pic>
        <p:nvPicPr>
          <p:cNvPr id="8196" name="Picture 2" descr="C:\Users\Afanaseva\Desktop\са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423863"/>
            <a:ext cx="658812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549275"/>
            <a:ext cx="720725" cy="575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63588" y="6534150"/>
            <a:ext cx="8370887" cy="255588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/>
              <a:t>Министерство образования и науки 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3790047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Объект 2"/>
          <p:cNvSpPr>
            <a:spLocks noGrp="1"/>
          </p:cNvSpPr>
          <p:nvPr>
            <p:ph sz="quarter" idx="4294967295"/>
          </p:nvPr>
        </p:nvSpPr>
        <p:spPr>
          <a:xfrm>
            <a:off x="1258888" y="260350"/>
            <a:ext cx="7634287" cy="5472113"/>
          </a:xfrm>
          <a:prstGeom prst="rect">
            <a:avLst/>
          </a:prstGeom>
        </p:spPr>
        <p:txBody>
          <a:bodyPr/>
          <a:lstStyle/>
          <a:p>
            <a:pPr marL="44450" indent="0">
              <a:buFont typeface="Georgia" pitchFamily="18" charset="0"/>
              <a:buNone/>
              <a:defRPr/>
            </a:pPr>
            <a:r>
              <a:rPr lang="ru-RU" altLang="ru-RU" sz="1800" dirty="0" smtClean="0"/>
              <a:t>Стандарт является основой для:</a:t>
            </a:r>
          </a:p>
          <a:p>
            <a:pPr marL="330200" indent="-285750" algn="just">
              <a:buFont typeface="Arial" panose="020B0604020202020204" pitchFamily="34" charset="0"/>
              <a:buChar char="•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примерной программы коррекционной работы для обучающихся, осваивающих вместе со здоровыми сверстниками основную образовательную программу начального общего образования;</a:t>
            </a:r>
          </a:p>
          <a:p>
            <a:pPr marL="330200" indent="-285750" algn="just">
              <a:buFont typeface="Arial" panose="020B0604020202020204" pitchFamily="34" charset="0"/>
              <a:buChar char="•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разработки и реализации АООП НОО обучающихся с НОДА; </a:t>
            </a:r>
          </a:p>
          <a:p>
            <a:pPr marL="330200" indent="-285750" algn="just">
              <a:buFont typeface="Arial" panose="020B0604020202020204" pitchFamily="34" charset="0"/>
              <a:buChar char="•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требований к условиям овладения обучающимися основной и АООП и адаптированной  образовательной программой, разработанной на основе индивидуального учебного плана;</a:t>
            </a:r>
          </a:p>
          <a:p>
            <a:pPr marL="330200" indent="-285750" algn="just">
              <a:buFont typeface="Arial" panose="020B0604020202020204" pitchFamily="34" charset="0"/>
              <a:buChar char="•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определения нормативов финансового обеспечения реализации образовательных программ для обучающихся с НОДА, в том числе, образовательной программы на основе индивидуального учебного плана;</a:t>
            </a:r>
          </a:p>
          <a:p>
            <a:pPr marL="387350" indent="-342900" algn="just">
              <a:buFont typeface="Arial" panose="020B0604020202020204" pitchFamily="34" charset="0"/>
              <a:buChar char="•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формирования учредителем государственного (муниципального) задания в отношении ОО;</a:t>
            </a:r>
          </a:p>
          <a:p>
            <a:pPr marL="330200" indent="-285750" algn="just">
              <a:buFont typeface="Arial" panose="020B0604020202020204" pitchFamily="34" charset="0"/>
              <a:buChar char="•"/>
              <a:defRPr/>
            </a:pPr>
            <a:r>
              <a:rPr lang="ru-RU" alt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подготовки, профессиональной переподготовки, повышения квалификации и аттестации педагогических и руководящих работников ОО, осуществляющих образование обучающихся с НОДА и т.д.</a:t>
            </a:r>
          </a:p>
          <a:p>
            <a:pPr marL="44450" indent="0" algn="just">
              <a:buFont typeface="Georgia" pitchFamily="18" charset="0"/>
              <a:buNone/>
              <a:defRPr/>
            </a:pPr>
            <a:endParaRPr lang="ru-RU" altLang="ru-RU" sz="1800" dirty="0" smtClean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763588" y="6534150"/>
            <a:ext cx="8370887" cy="255588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/>
              <a:t>Министерство образования и науки Республики Татарстан</a:t>
            </a:r>
          </a:p>
        </p:txBody>
      </p:sp>
      <p:pic>
        <p:nvPicPr>
          <p:cNvPr id="9220" name="Picture 2" descr="C:\Users\Afanaseva\Desktop\са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227013"/>
            <a:ext cx="6588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50900"/>
            <a:ext cx="692150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7790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39" y="476672"/>
            <a:ext cx="7416825" cy="5904656"/>
          </a:xfrm>
        </p:spPr>
        <p:txBody>
          <a:bodyPr/>
          <a:lstStyle/>
          <a:p>
            <a:pPr marL="0" indent="0" algn="just">
              <a:buFont typeface="Georgia" pitchFamily="18" charset="0"/>
              <a:buNone/>
              <a:defRPr/>
            </a:pPr>
            <a:r>
              <a:rPr lang="ru-RU" sz="1800" b="0" dirty="0">
                <a:effectLst/>
              </a:rPr>
              <a:t>В стандартах закреплены вариативные возможности обучения для всех категорий детей с ОВЗ исходя из образовательных потребностей каждого, в том числе, и совместное </a:t>
            </a:r>
            <a:r>
              <a:rPr lang="ru-RU" sz="1800" b="0" dirty="0" smtClean="0">
                <a:effectLst/>
              </a:rPr>
              <a:t>– инклюзивное</a:t>
            </a:r>
            <a:br>
              <a:rPr lang="ru-RU" sz="1800" b="0" dirty="0" smtClean="0">
                <a:effectLst/>
              </a:rPr>
            </a:br>
            <a:r>
              <a:rPr lang="ru-RU" sz="1800" b="0" dirty="0" smtClean="0">
                <a:effectLst/>
              </a:rPr>
              <a:t>образование</a:t>
            </a:r>
            <a:r>
              <a:rPr lang="ru-RU" sz="1800" b="0" dirty="0">
                <a:effectLst/>
              </a:rPr>
              <a:t>. </a:t>
            </a:r>
            <a:r>
              <a:rPr lang="ru-RU" sz="1800" b="0" dirty="0" smtClean="0">
                <a:effectLst/>
              </a:rPr>
              <a:t/>
            </a:r>
            <a:br>
              <a:rPr lang="ru-RU" sz="1800" b="0" dirty="0" smtClean="0">
                <a:effectLst/>
              </a:rPr>
            </a:br>
            <a:r>
              <a:rPr lang="ru-RU" sz="1800" b="0" dirty="0" smtClean="0">
                <a:effectLst/>
              </a:rPr>
              <a:t>Тем </a:t>
            </a:r>
            <a:r>
              <a:rPr lang="ru-RU" sz="1800" b="0" dirty="0">
                <a:effectLst/>
              </a:rPr>
              <a:t>самым обеспечивается единство образовательного пространства Российской Федерации, устраняются существующие препятствия между общим и специальным </a:t>
            </a:r>
            <a:r>
              <a:rPr lang="ru-RU" sz="1800" b="0" dirty="0" smtClean="0">
                <a:effectLst/>
              </a:rPr>
              <a:t>образованием. </a:t>
            </a:r>
            <a:br>
              <a:rPr lang="ru-RU" sz="1800" b="0" dirty="0" smtClean="0">
                <a:effectLst/>
              </a:rPr>
            </a:br>
            <a:r>
              <a:rPr lang="ru-RU" sz="1800" b="0" dirty="0">
                <a:effectLst/>
              </a:rPr>
              <a:t/>
            </a:r>
            <a:br>
              <a:rPr lang="ru-RU" sz="1800" b="0" dirty="0">
                <a:effectLst/>
              </a:rPr>
            </a:br>
            <a:r>
              <a:rPr lang="ru-RU" sz="1800" b="0" dirty="0">
                <a:effectLst/>
              </a:rPr>
              <a:t>Но при этом ФГОС образования обучающихся с умственной отсталостью (интеллектуальными нарушениями) подтверждает в п.2.4., что «АООП может быть реализована в разных формах: как совместно с другими обучающимися, так и в отдельных классах, группах или в отдельных организациях. В таких организациях создаются специальные условия для получения образования указанными обучающимися.»</a:t>
            </a:r>
            <a:br>
              <a:rPr lang="ru-RU" sz="1800" b="0" dirty="0">
                <a:effectLst/>
              </a:rPr>
            </a:br>
            <a:r>
              <a:rPr lang="ru-RU" sz="1800" b="0" dirty="0" smtClean="0">
                <a:effectLst/>
              </a:rPr>
              <a:t/>
            </a:r>
            <a:br>
              <a:rPr lang="ru-RU" sz="1800" b="0" dirty="0" smtClean="0">
                <a:effectLst/>
              </a:rPr>
            </a:br>
            <a:r>
              <a:rPr lang="ru-RU" sz="1800" b="0" dirty="0" smtClean="0">
                <a:effectLst/>
              </a:rPr>
              <a:t>Обучение </a:t>
            </a:r>
            <a:r>
              <a:rPr lang="ru-RU" sz="1800" b="0" dirty="0">
                <a:effectLst/>
              </a:rPr>
              <a:t>ребенка с ОВЗ по тому или иному варианту осваиваемой образовательной программы не является зафиксированной раз и </a:t>
            </a:r>
            <a:r>
              <a:rPr lang="ru-RU" sz="1800" b="0" dirty="0" smtClean="0">
                <a:effectLst/>
              </a:rPr>
              <a:t>навсегда: </a:t>
            </a:r>
            <a:r>
              <a:rPr lang="ru-RU" sz="1800" b="0" dirty="0">
                <a:effectLst/>
              </a:rPr>
              <a:t>напротив, предусматривается возможность перехода с одного варианта на другой с учетом мнения родителей, педагогов и решения психолого-медико-педагогической комиссии.</a:t>
            </a:r>
            <a:br>
              <a:rPr lang="ru-RU" sz="1800" b="0" dirty="0">
                <a:effectLst/>
              </a:rPr>
            </a:br>
            <a:endParaRPr lang="ru-RU" sz="1800" b="0" dirty="0"/>
          </a:p>
        </p:txBody>
      </p:sp>
      <p:pic>
        <p:nvPicPr>
          <p:cNvPr id="10243" name="Picture 2" descr="C:\Users\Afanaseva\Desktop\сам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" y="227013"/>
            <a:ext cx="658813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850900"/>
            <a:ext cx="692150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763588" y="6534150"/>
            <a:ext cx="8370887" cy="255588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r>
              <a:rPr lang="ru-RU" dirty="0"/>
              <a:t>Министерство образования и науки Республики Татарстан</a:t>
            </a:r>
          </a:p>
        </p:txBody>
      </p:sp>
    </p:spTree>
    <p:extLst>
      <p:ext uri="{BB962C8B-B14F-4D97-AF65-F5344CB8AC3E}">
        <p14:creationId xmlns:p14="http://schemas.microsoft.com/office/powerpoint/2010/main" val="331948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1525</Words>
  <Application>Microsoft Office PowerPoint</Application>
  <PresentationFormat>Экран (4:3)</PresentationFormat>
  <Paragraphs>215</Paragraphs>
  <Slides>26</Slides>
  <Notes>3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О реализации федеральных государственных образовательных стандартов для детей с ограниченными возможностями здоровья</vt:lpstr>
      <vt:lpstr>Презентация PowerPoint</vt:lpstr>
      <vt:lpstr>Презентация PowerPoint</vt:lpstr>
      <vt:lpstr>Презентация PowerPoint</vt:lpstr>
      <vt:lpstr>Презентация PowerPoint</vt:lpstr>
      <vt:lpstr> МИНИСТЕРСТВО ОБРАЗОВАНИЯ И НАУКИ РОССИЙСКОЙ ФЕДЕРАЦИИ  </vt:lpstr>
      <vt:lpstr>Федеральный государственный образовательный стандарт  начального общего образования обучающихся с ограниченными возможностями здоровья  </vt:lpstr>
      <vt:lpstr>Презентация PowerPoint</vt:lpstr>
      <vt:lpstr>В стандартах закреплены вариативные возможности обучения для всех категорий детей с ОВЗ исходя из образовательных потребностей каждого, в том числе, и совместное – инклюзивное образование.  Тем самым обеспечивается единство образовательного пространства Российской Федерации, устраняются существующие препятствия между общим и специальным образованием.   Но при этом ФГОС образования обучающихся с умственной отсталостью (интеллектуальными нарушениями) подтверждает в п.2.4., что «АООП может быть реализована в разных формах: как совместно с другими обучающимися, так и в отдельных классах, группах или в отдельных организациях. В таких организациях создаются специальные условия для получения образования указанными обучающимися.»  Обучение ребенка с ОВЗ по тому или иному варианту осваиваемой образовательной программы не является зафиксированной раз и навсегда: напротив, предусматривается возможность перехода с одного варианта на другой с учетом мнения родителей, педагогов и решения психолого-медико-педагогической комиссии. </vt:lpstr>
      <vt:lpstr>Примерные адаптированные программы </vt:lpstr>
      <vt:lpstr>Статья 12. Образовательные программы </vt:lpstr>
      <vt:lpstr>Презентация PowerPoint</vt:lpstr>
      <vt:lpstr>вариант А</vt:lpstr>
      <vt:lpstr>Презентация PowerPoint</vt:lpstr>
      <vt:lpstr>вариант В</vt:lpstr>
      <vt:lpstr>Презентация PowerPoint</vt:lpstr>
      <vt:lpstr>вариант С</vt:lpstr>
      <vt:lpstr>Презентация PowerPoint</vt:lpstr>
      <vt:lpstr>вариант D</vt:lpstr>
      <vt:lpstr>СООТНОШЕНИЕ КОМПОНЕНТОВ В РАЗНЫХ ВАРИАНТАХ ФГОС</vt:lpstr>
      <vt:lpstr>Структурные элементы примерной адаптированной основной образовательной программы:</vt:lpstr>
      <vt:lpstr>Результаты освоения примерной адаптированной  основной образовательной программы</vt:lpstr>
      <vt:lpstr>Сравнение АОП и АООП</vt:lpstr>
      <vt:lpstr>ИНТЕГРАЦИЯ СИСТЕМ  ОБЩЕГО И СПЕЦИАЛЬНОГО ОБРАЗОВАНИЯ</vt:lpstr>
      <vt:lpstr>ВОЗМОЖНОСТИ РЕБЕНКА С ОВЗ РАСКРЫВАЮТСЯ В ОБУЧЕНИИ</vt:lpstr>
      <vt:lpstr>Основные направления и задачи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федеральных государственных образовательных стандартов для детей с ограниченными возможностями здоровья</dc:title>
  <dc:creator>ege2</dc:creator>
  <cp:lastModifiedBy>ege2</cp:lastModifiedBy>
  <cp:revision>6</cp:revision>
  <dcterms:created xsi:type="dcterms:W3CDTF">2015-12-03T06:41:20Z</dcterms:created>
  <dcterms:modified xsi:type="dcterms:W3CDTF">2015-12-03T07:44:44Z</dcterms:modified>
</cp:coreProperties>
</file>